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81" r:id="rId6"/>
    <p:sldMasterId id="2147483689" r:id="rId7"/>
    <p:sldMasterId id="2147483697" r:id="rId8"/>
    <p:sldMasterId id="2147483705" r:id="rId9"/>
    <p:sldMasterId id="2147483713" r:id="rId10"/>
    <p:sldMasterId id="2147483735" r:id="rId11"/>
  </p:sldMasterIdLst>
  <p:notesMasterIdLst>
    <p:notesMasterId r:id="rId29"/>
  </p:notesMasterIdLst>
  <p:sldIdLst>
    <p:sldId id="614" r:id="rId12"/>
    <p:sldId id="608" r:id="rId13"/>
    <p:sldId id="609" r:id="rId14"/>
    <p:sldId id="616" r:id="rId15"/>
    <p:sldId id="615" r:id="rId16"/>
    <p:sldId id="612" r:id="rId17"/>
    <p:sldId id="613" r:id="rId18"/>
    <p:sldId id="507" r:id="rId19"/>
    <p:sldId id="617" r:id="rId20"/>
    <p:sldId id="508" r:id="rId21"/>
    <p:sldId id="509" r:id="rId22"/>
    <p:sldId id="510" r:id="rId23"/>
    <p:sldId id="511" r:id="rId24"/>
    <p:sldId id="512" r:id="rId25"/>
    <p:sldId id="392" r:id="rId26"/>
    <p:sldId id="481" r:id="rId27"/>
    <p:sldId id="58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0" autoAdjust="0"/>
    <p:restoredTop sz="96086" autoAdjust="0"/>
  </p:normalViewPr>
  <p:slideViewPr>
    <p:cSldViewPr snapToGrid="0" snapToObjects="1">
      <p:cViewPr varScale="1">
        <p:scale>
          <a:sx n="93" d="100"/>
          <a:sy n="93" d="100"/>
        </p:scale>
        <p:origin x="8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WDAMDS%20sync%20overhea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9707008674169E-2"/>
          <c:y val="4.9594642027959886E-2"/>
          <c:w val="0.70290137992146573"/>
          <c:h val="0.7838484156855084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HDInsight!$E$17</c:f>
              <c:strCache>
                <c:ptCount val="1"/>
                <c:pt idx="0">
                  <c:v>Hadoop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HDInsight!$E$18:$E$21</c:f>
              <c:numCache>
                <c:formatCode>General</c:formatCode>
                <c:ptCount val="4"/>
                <c:pt idx="0">
                  <c:v>275.00700000000001</c:v>
                </c:pt>
                <c:pt idx="1">
                  <c:v>277.452</c:v>
                </c:pt>
                <c:pt idx="2">
                  <c:v>286.96699999999998</c:v>
                </c:pt>
                <c:pt idx="3">
                  <c:v>349.101</c:v>
                </c:pt>
              </c:numCache>
            </c:numRef>
          </c:val>
        </c:ser>
        <c:ser>
          <c:idx val="4"/>
          <c:order val="1"/>
          <c:tx>
            <c:strRef>
              <c:f>HDInsight!$F$17</c:f>
              <c:strCache>
                <c:ptCount val="1"/>
                <c:pt idx="0">
                  <c:v>Hadoop MapReduce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HDInsight!$F$18:$F$21</c:f>
              <c:numCache>
                <c:formatCode>General</c:formatCode>
                <c:ptCount val="4"/>
                <c:pt idx="0">
                  <c:v>405.79700000000003</c:v>
                </c:pt>
                <c:pt idx="1">
                  <c:v>407.84300000000002</c:v>
                </c:pt>
                <c:pt idx="2">
                  <c:v>437.78300000000002</c:v>
                </c:pt>
                <c:pt idx="3">
                  <c:v>524.55700000000002</c:v>
                </c:pt>
              </c:numCache>
            </c:numRef>
          </c:val>
        </c:ser>
        <c:ser>
          <c:idx val="2"/>
          <c:order val="2"/>
          <c:tx>
            <c:strRef>
              <c:f>HDInsight!$D$17</c:f>
              <c:strCache>
                <c:ptCount val="1"/>
                <c:pt idx="0">
                  <c:v>Twister4Azure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HDInsight!$D$18:$D$21</c:f>
              <c:numCache>
                <c:formatCode>General</c:formatCode>
                <c:ptCount val="4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520</c:v>
                </c:pt>
              </c:numCache>
            </c:numRef>
          </c:val>
        </c:ser>
        <c:ser>
          <c:idx val="1"/>
          <c:order val="3"/>
          <c:tx>
            <c:strRef>
              <c:f>HDInsight!$C$17</c:f>
              <c:strCache>
                <c:ptCount val="1"/>
                <c:pt idx="0">
                  <c:v>Twister4Azure Broadcast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HDInsight!$C$18:$C$21</c:f>
              <c:numCache>
                <c:formatCode>General</c:formatCode>
                <c:ptCount val="4"/>
                <c:pt idx="0">
                  <c:v>505.15300000000002</c:v>
                </c:pt>
                <c:pt idx="1">
                  <c:v>515.01099999999997</c:v>
                </c:pt>
                <c:pt idx="2">
                  <c:v>534.91999999999996</c:v>
                </c:pt>
                <c:pt idx="3">
                  <c:v>566.78300000000002</c:v>
                </c:pt>
              </c:numCache>
            </c:numRef>
          </c:val>
        </c:ser>
        <c:ser>
          <c:idx val="0"/>
          <c:order val="4"/>
          <c:tx>
            <c:strRef>
              <c:f>HDInsight!$B$17</c:f>
              <c:strCache>
                <c:ptCount val="1"/>
                <c:pt idx="0">
                  <c:v>Twister4Azure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HDInsight!$B$18:$B$21</c:f>
              <c:numCache>
                <c:formatCode>General</c:formatCode>
                <c:ptCount val="4"/>
                <c:pt idx="0">
                  <c:v>509.572</c:v>
                </c:pt>
                <c:pt idx="1">
                  <c:v>535.85199999999998</c:v>
                </c:pt>
                <c:pt idx="2">
                  <c:v>567.92600000000004</c:v>
                </c:pt>
                <c:pt idx="3">
                  <c:v>709.20799999999997</c:v>
                </c:pt>
              </c:numCache>
            </c:numRef>
          </c:val>
        </c:ser>
        <c:ser>
          <c:idx val="5"/>
          <c:order val="5"/>
          <c:tx>
            <c:strRef>
              <c:f>HDInsight!$G$17</c:f>
              <c:strCache>
                <c:ptCount val="1"/>
                <c:pt idx="0">
                  <c:v>HDInsight (AzureHadoop)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HDInsight!$G$18:$G$21</c:f>
              <c:numCache>
                <c:formatCode>General</c:formatCode>
                <c:ptCount val="4"/>
                <c:pt idx="0">
                  <c:v>1190.0980295666666</c:v>
                </c:pt>
                <c:pt idx="1">
                  <c:v>1185.5202744000001</c:v>
                </c:pt>
                <c:pt idx="2">
                  <c:v>1283.5894976500001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511384"/>
        <c:axId val="1216516088"/>
      </c:barChart>
      <c:catAx>
        <c:axId val="1216511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X Num. Data Points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216516088"/>
        <c:crosses val="autoZero"/>
        <c:auto val="1"/>
        <c:lblAlgn val="ctr"/>
        <c:lblOffset val="100"/>
        <c:noMultiLvlLbl val="0"/>
      </c:catAx>
      <c:valAx>
        <c:axId val="1216516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6511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5872112666904"/>
          <c:y val="9.2730993371591261E-4"/>
          <c:w val="0.19844122740247871"/>
          <c:h val="0.8414932160332486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4611220472444"/>
          <c:y val="5.1625151129259299E-2"/>
          <c:w val="0.84759555446194224"/>
          <c:h val="0.786578887137057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HDInsight!$E$24</c:f>
              <c:strCache>
                <c:ptCount val="1"/>
                <c:pt idx="0">
                  <c:v>Hadoop AllReduce</c:v>
                </c:pt>
              </c:strCache>
            </c:strRef>
          </c:tx>
          <c:spPr>
            <a:pattFill prst="pct80">
              <a:fgClr>
                <a:schemeClr val="accent4">
                  <a:lumMod val="50000"/>
                </a:schemeClr>
              </a:fgClr>
              <a:bgClr>
                <a:schemeClr val="accent4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HDInsight!$E$25:$E$28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4"/>
          <c:order val="1"/>
          <c:tx>
            <c:strRef>
              <c:f>HDInsight!$F$24</c:f>
              <c:strCache>
                <c:ptCount val="1"/>
                <c:pt idx="0">
                  <c:v>Hadoop MapReduce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rgbClr val="00B0F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HDInsight!$F$25:$F$28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HDInsight!$D$24</c:f>
              <c:strCache>
                <c:ptCount val="1"/>
                <c:pt idx="0">
                  <c:v>T4A AllRed</c:v>
                </c:pt>
              </c:strCache>
            </c:strRef>
          </c:tx>
          <c:spPr>
            <a:pattFill prst="pct80">
              <a:fgClr>
                <a:schemeClr val="accent3">
                  <a:lumMod val="50000"/>
                </a:schemeClr>
              </a:fgClr>
              <a:bgClr>
                <a:srgbClr val="92D05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HDInsight!$D$25:$D$28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1"/>
          <c:order val="3"/>
          <c:tx>
            <c:strRef>
              <c:f>HDInsight!$C$24</c:f>
              <c:strCache>
                <c:ptCount val="1"/>
                <c:pt idx="0">
                  <c:v>T4A optimized broadcast</c:v>
                </c:pt>
              </c:strCache>
            </c:strRef>
          </c:tx>
          <c:spPr>
            <a:pattFill prst="pct80">
              <a:fgClr>
                <a:schemeClr val="accent2">
                  <a:lumMod val="50000"/>
                </a:schemeClr>
              </a:fgClr>
              <a:bgClr>
                <a:srgbClr val="C0000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HDInsight!$C$25:$C$28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0"/>
          <c:order val="4"/>
          <c:tx>
            <c:strRef>
              <c:f>HDInsight!$B$24</c:f>
              <c:strCache>
                <c:ptCount val="1"/>
                <c:pt idx="0">
                  <c:v>Twister4Azure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HDInsight!$B$25:$B$28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5"/>
          <c:order val="5"/>
          <c:tx>
            <c:strRef>
              <c:f>HDInsight!$G$24</c:f>
              <c:strCache>
                <c:ptCount val="1"/>
                <c:pt idx="0">
                  <c:v>HDInsight</c:v>
                </c:pt>
              </c:strCache>
            </c:strRef>
          </c:tx>
          <c:spPr>
            <a:pattFill prst="pct80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HDInsight!$G$25:$G$28</c:f>
              <c:numCache>
                <c:formatCode>General</c:formatCode>
                <c:ptCount val="4"/>
                <c:pt idx="0">
                  <c:v>255</c:v>
                </c:pt>
                <c:pt idx="1">
                  <c:v>255</c:v>
                </c:pt>
                <c:pt idx="2">
                  <c:v>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511776"/>
        <c:axId val="1216512168"/>
      </c:barChart>
      <c:catAx>
        <c:axId val="1216511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16512168"/>
        <c:crosses val="autoZero"/>
        <c:auto val="1"/>
        <c:lblAlgn val="ctr"/>
        <c:lblOffset val="100"/>
        <c:noMultiLvlLbl val="0"/>
      </c:catAx>
      <c:valAx>
        <c:axId val="1216512168"/>
        <c:scaling>
          <c:orientation val="minMax"/>
          <c:max val="14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16511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041516277652"/>
          <c:y val="7.9508492952656301E-2"/>
          <c:w val="0.80091748023576514"/>
          <c:h val="0.6442953936865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Sheet15!$A$3</c:f>
              <c:strCache>
                <c:ptCount val="1"/>
                <c:pt idx="0">
                  <c:v>100K points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Sheet15!$C$3:$C$7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xVal>
          <c:yVal>
            <c:numRef>
              <c:f>Sheet15!$P$3:$P$7</c:f>
              <c:numCache>
                <c:formatCode>0.00</c:formatCode>
                <c:ptCount val="5"/>
                <c:pt idx="0">
                  <c:v>1</c:v>
                </c:pt>
                <c:pt idx="1">
                  <c:v>0.93715810327892402</c:v>
                </c:pt>
                <c:pt idx="2">
                  <c:v>0.91881191173163135</c:v>
                </c:pt>
                <c:pt idx="3">
                  <c:v>0.77461930947020152</c:v>
                </c:pt>
                <c:pt idx="4">
                  <c:v>0.52924930382310365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Sheet15!$A$8</c:f>
              <c:strCache>
                <c:ptCount val="1"/>
                <c:pt idx="0">
                  <c:v>200K points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Sheet15!$C$8:$C$10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xVal>
          <c:yVal>
            <c:numRef>
              <c:f>Sheet15!$P$8:$P$10</c:f>
              <c:numCache>
                <c:formatCode>0.00</c:formatCode>
                <c:ptCount val="3"/>
                <c:pt idx="0">
                  <c:v>1</c:v>
                </c:pt>
                <c:pt idx="1">
                  <c:v>0.87330743298640012</c:v>
                </c:pt>
                <c:pt idx="2">
                  <c:v>0.86648842621075539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Sheet15!$A$11</c:f>
              <c:strCache>
                <c:ptCount val="1"/>
                <c:pt idx="0">
                  <c:v>300K points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Sheet15!$C$11:$C$12</c:f>
              <c:numCache>
                <c:formatCode>General</c:formatCode>
                <c:ptCount val="2"/>
                <c:pt idx="0">
                  <c:v>64</c:v>
                </c:pt>
                <c:pt idx="1">
                  <c:v>128</c:v>
                </c:pt>
              </c:numCache>
            </c:numRef>
          </c:xVal>
          <c:yVal>
            <c:numRef>
              <c:f>Sheet15!$P$11:$P$12</c:f>
              <c:numCache>
                <c:formatCode>0.00</c:formatCode>
                <c:ptCount val="2"/>
                <c:pt idx="0">
                  <c:v>1</c:v>
                </c:pt>
                <c:pt idx="1">
                  <c:v>0.85822837846405509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507464"/>
        <c:axId val="1216508248"/>
      </c:scatterChart>
      <c:valAx>
        <c:axId val="1216507464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16508248"/>
        <c:crosses val="autoZero"/>
        <c:crossBetween val="midCat"/>
        <c:majorUnit val="20"/>
      </c:valAx>
      <c:valAx>
        <c:axId val="121650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Parallel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16507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787268809E-2"/>
          <c:y val="0.8799344590596696"/>
          <c:w val="0.89999979574537614"/>
          <c:h val="7.3822766373856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0.75058</cdr:x>
      <cdr:y>0.79194</cdr:y>
    </cdr:from>
    <cdr:to>
      <cdr:x>0.89468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970" y="3480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4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5726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br>
              <a:rPr lang="en-US" b="1" dirty="0"/>
            </a:br>
            <a:r>
              <a:rPr lang="en-US" b="1" dirty="0"/>
              <a:t>and Projects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More on Software Stack</a:t>
            </a:r>
            <a:br>
              <a:rPr lang="en-US" b="1" dirty="0" smtClean="0"/>
            </a:br>
            <a:r>
              <a:rPr lang="en-US" b="1" dirty="0" smtClean="0"/>
              <a:t>(only one Part)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7119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I590 Data Science Curriculum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16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59291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2"/>
            <a:ext cx="6811766" cy="8947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Optimal “Collective” Operations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04" y="832207"/>
            <a:ext cx="9057992" cy="15515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Twister4Azure Iterative MapReduce with </a:t>
            </a:r>
          </a:p>
          <a:p>
            <a:r>
              <a:rPr lang="en-US" dirty="0" smtClean="0"/>
              <a:t>enhanced collectives</a:t>
            </a:r>
          </a:p>
          <a:p>
            <a:pPr lvl="1"/>
            <a:r>
              <a:rPr lang="en-US" dirty="0"/>
              <a:t>Map-</a:t>
            </a:r>
            <a:r>
              <a:rPr lang="en-US" dirty="0" err="1"/>
              <a:t>AllReduce</a:t>
            </a:r>
            <a:r>
              <a:rPr lang="en-US" dirty="0"/>
              <a:t> primitive and </a:t>
            </a:r>
            <a:r>
              <a:rPr lang="en-US" dirty="0" err="1" smtClean="0"/>
              <a:t>MapReduce-MergeBroadcast</a:t>
            </a:r>
            <a:endParaRPr lang="en-US" dirty="0" smtClean="0"/>
          </a:p>
          <a:p>
            <a:r>
              <a:rPr lang="en-US" dirty="0" smtClean="0"/>
              <a:t>Strong Scaling on K-means for up to 256 cores on Azure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5" y="2373434"/>
            <a:ext cx="6650916" cy="4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8965"/>
            <a:ext cx="7086600" cy="6275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Kmeans and (Iterative) MapReduce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620682"/>
            <a:ext cx="7461427" cy="17415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Shaded areas are computing only where Hadoop on HPC cluster is fastest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reas above shading are overheads where T4A smallest and T4A with </a:t>
            </a:r>
            <a:r>
              <a:rPr lang="en-US" sz="2000" dirty="0" err="1" smtClean="0"/>
              <a:t>AllReduce</a:t>
            </a:r>
            <a:r>
              <a:rPr lang="en-US" sz="2000" dirty="0" smtClean="0"/>
              <a:t> collective have lowest overhead</a:t>
            </a:r>
          </a:p>
          <a:p>
            <a:r>
              <a:rPr lang="en-US" sz="2000" dirty="0" smtClean="0"/>
              <a:t>Note even on Azure Java (Orange) faster than T4A C# for compute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6513" y="6356350"/>
            <a:ext cx="520574" cy="365125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2362200"/>
            <a:ext cx="8991602" cy="4495800"/>
            <a:chOff x="0" y="0"/>
            <a:chExt cx="5876925" cy="2998787"/>
          </a:xfrm>
        </p:grpSpPr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0" y="0"/>
            <a:ext cx="5876925" cy="2998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0" y="4761"/>
            <a:ext cx="4876800" cy="2979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58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672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Collectives improve traditional MapReduce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14" y="1256169"/>
            <a:ext cx="9039885" cy="17495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Poly-algorithms choose the best collective </a:t>
            </a:r>
            <a:br>
              <a:rPr lang="en-US" dirty="0" smtClean="0"/>
            </a:br>
            <a:r>
              <a:rPr lang="en-US" dirty="0" smtClean="0"/>
              <a:t>implementation for machine and collective at hand</a:t>
            </a:r>
          </a:p>
          <a:p>
            <a:r>
              <a:rPr lang="en-US" dirty="0" smtClean="0"/>
              <a:t>This is K-means running within basic Hadoop but with </a:t>
            </a:r>
            <a:br>
              <a:rPr lang="en-US" dirty="0" smtClean="0"/>
            </a:br>
            <a:r>
              <a:rPr lang="en-US" dirty="0" smtClean="0"/>
              <a:t>optimal </a:t>
            </a:r>
            <a:r>
              <a:rPr lang="en-US" dirty="0" err="1" smtClean="0"/>
              <a:t>AllReduce</a:t>
            </a:r>
            <a:r>
              <a:rPr lang="en-US" dirty="0" smtClean="0"/>
              <a:t> collective operations</a:t>
            </a:r>
          </a:p>
          <a:p>
            <a:r>
              <a:rPr lang="en-US" dirty="0" smtClean="0"/>
              <a:t>Running on </a:t>
            </a:r>
            <a:r>
              <a:rPr lang="en-US" dirty="0" err="1" smtClean="0"/>
              <a:t>Infiniband</a:t>
            </a:r>
            <a:r>
              <a:rPr lang="en-US" dirty="0" smtClean="0"/>
              <a:t> Linux Cluster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08" y="3118920"/>
            <a:ext cx="5727913" cy="35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921" y="62185"/>
            <a:ext cx="8229600" cy="1143000"/>
          </a:xfrm>
        </p:spPr>
        <p:txBody>
          <a:bodyPr/>
          <a:lstStyle/>
          <a:p>
            <a:r>
              <a:rPr lang="en-US" b="1" dirty="0" smtClean="0"/>
              <a:t>Harp Design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93853" y="2766289"/>
            <a:ext cx="4040188" cy="639762"/>
          </a:xfrm>
        </p:spPr>
        <p:txBody>
          <a:bodyPr/>
          <a:lstStyle/>
          <a:p>
            <a:r>
              <a:rPr lang="en-US" dirty="0"/>
              <a:t>Parallelism Model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5540306" y="2766289"/>
            <a:ext cx="3183147" cy="639762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7373" y="3569709"/>
            <a:ext cx="4223351" cy="2197516"/>
            <a:chOff x="619450" y="2618515"/>
            <a:chExt cx="5207216" cy="2548397"/>
          </a:xfrm>
        </p:grpSpPr>
        <p:sp>
          <p:nvSpPr>
            <p:cNvPr id="56" name="Rounded Rectangle 55"/>
            <p:cNvSpPr/>
            <p:nvPr/>
          </p:nvSpPr>
          <p:spPr>
            <a:xfrm>
              <a:off x="619450" y="3878661"/>
              <a:ext cx="2296904" cy="48280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Shuffle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25523" y="3184456"/>
              <a:ext cx="2501143" cy="1558993"/>
              <a:chOff x="7121236" y="2211758"/>
              <a:chExt cx="4525819" cy="216627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7214931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8224318" y="2211759"/>
                <a:ext cx="493643" cy="21623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33706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1079339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9992253" y="3313373"/>
                <a:ext cx="918295" cy="0"/>
              </a:xfrm>
              <a:prstGeom prst="line">
                <a:avLst/>
              </a:prstGeom>
              <a:ln w="50800" cap="rnd"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7121236" y="3477892"/>
                <a:ext cx="4525819" cy="4575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Optimal </a:t>
                </a:r>
                <a:r>
                  <a:rPr lang="en-US" sz="1200" dirty="0">
                    <a:solidFill>
                      <a:schemeClr val="bg1"/>
                    </a:solidFill>
                  </a:rPr>
                  <a:t>Communication</a:t>
                </a: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845356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74123" y="3006000"/>
              <a:ext cx="209689" cy="943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02889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86875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5104" y="3486841"/>
              <a:ext cx="390072" cy="0"/>
            </a:xfrm>
            <a:prstGeom prst="line">
              <a:avLst/>
            </a:prstGeom>
            <a:ln w="50800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361468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063514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47163" y="3953854"/>
              <a:ext cx="368801" cy="271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79801" y="2618515"/>
              <a:ext cx="2428589" cy="606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Map-Collective or Map-Communication  </a:t>
              </a:r>
              <a:r>
                <a:rPr lang="en-US" sz="1400" b="1" dirty="0"/>
                <a:t>Model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6682" y="2621650"/>
              <a:ext cx="2269674" cy="35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MapReduce</a:t>
              </a:r>
              <a:r>
                <a:rPr lang="en-US" sz="1400" b="1" dirty="0"/>
                <a:t>  Model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727161" y="3789243"/>
            <a:ext cx="3889639" cy="2392395"/>
            <a:chOff x="516900" y="1473352"/>
            <a:chExt cx="9838484" cy="5086250"/>
          </a:xfrm>
        </p:grpSpPr>
        <p:sp>
          <p:nvSpPr>
            <p:cNvPr id="75" name="Rectangle 74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YARN</a:t>
              </a:r>
            </a:p>
          </p:txBody>
        </p:sp>
        <p:sp>
          <p:nvSpPr>
            <p:cNvPr id="76" name="L-Shape 75"/>
            <p:cNvSpPr/>
            <p:nvPr/>
          </p:nvSpPr>
          <p:spPr>
            <a:xfrm>
              <a:off x="3595076" y="3515421"/>
              <a:ext cx="6760303" cy="1632281"/>
            </a:xfrm>
            <a:custGeom>
              <a:avLst/>
              <a:gdLst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444149 w 2672682"/>
                <a:gd name="connsiteY2" fmla="*/ 472116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64055 w 2672682"/>
                <a:gd name="connsiteY3" fmla="*/ 385852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682" h="767768">
                  <a:moveTo>
                    <a:pt x="0" y="0"/>
                  </a:moveTo>
                  <a:lnTo>
                    <a:pt x="1444149" y="0"/>
                  </a:lnTo>
                  <a:lnTo>
                    <a:pt x="1504534" y="377225"/>
                  </a:lnTo>
                  <a:lnTo>
                    <a:pt x="2664055" y="385852"/>
                  </a:lnTo>
                  <a:lnTo>
                    <a:pt x="2672682" y="767768"/>
                  </a:lnTo>
                  <a:lnTo>
                    <a:pt x="0" y="767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MapReduce </a:t>
              </a:r>
              <a:r>
                <a:rPr lang="en-US" sz="1400" dirty="0"/>
                <a:t>V2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31339" y="3442735"/>
              <a:ext cx="3324039" cy="87716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Harp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95076" y="1473352"/>
              <a:ext cx="3324039" cy="18896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MapReduce</a:t>
              </a:r>
              <a:r>
                <a:rPr lang="en-US" sz="1200" dirty="0"/>
                <a:t> Applications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1345" y="1473352"/>
              <a:ext cx="3324039" cy="18896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Map-Collective </a:t>
              </a:r>
              <a:br>
                <a:rPr lang="en-US" sz="1200" dirty="0" smtClean="0"/>
              </a:br>
              <a:r>
                <a:rPr lang="en-US" sz="1200" dirty="0" smtClean="0"/>
                <a:t>or Map-Communication </a:t>
              </a:r>
              <a:r>
                <a:rPr lang="en-US" sz="1200" dirty="0"/>
                <a:t>Applications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6900" y="2132221"/>
              <a:ext cx="2759207" cy="72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Application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2738" y="4079840"/>
              <a:ext cx="2774938" cy="72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Framework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8665" y="5326603"/>
              <a:ext cx="2571765" cy="1232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Resource Manager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4751620" y="6365737"/>
            <a:ext cx="883685" cy="3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65"/>
            <a:ext cx="6441897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Features of Harp </a:t>
            </a:r>
            <a:r>
              <a:rPr lang="en-US" b="1" dirty="0" err="1" smtClean="0">
                <a:latin typeface="+mn-lt"/>
              </a:rPr>
              <a:t>Hadoop</a:t>
            </a:r>
            <a:r>
              <a:rPr lang="en-US" b="1" dirty="0" smtClean="0">
                <a:latin typeface="+mn-lt"/>
              </a:rPr>
              <a:t> Plugin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65" y="1157410"/>
            <a:ext cx="7886700" cy="5700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Hadoop Plugin (on Hadoop 1.2.1 and</a:t>
            </a:r>
            <a:br>
              <a:rPr lang="en-US" sz="2800" dirty="0" smtClean="0"/>
            </a:br>
            <a:r>
              <a:rPr lang="en-US" sz="2800" dirty="0" smtClean="0"/>
              <a:t> Hadoop 2.2.0)</a:t>
            </a:r>
          </a:p>
          <a:p>
            <a:r>
              <a:rPr lang="en-US" sz="2800" dirty="0" smtClean="0"/>
              <a:t>Hierarchical data abstraction on arrays, key-values and graphs for easy programming expressiveness.</a:t>
            </a:r>
          </a:p>
          <a:p>
            <a:r>
              <a:rPr lang="en-US" sz="2800" dirty="0" smtClean="0"/>
              <a:t>Collective communication model to support various communication operations on the data abstractions (will extend to Point to Point)</a:t>
            </a:r>
          </a:p>
          <a:p>
            <a:r>
              <a:rPr lang="en-US" sz="2800" dirty="0" smtClean="0"/>
              <a:t>Caching with buffer management for memory allocation required from computation and communication </a:t>
            </a:r>
          </a:p>
          <a:p>
            <a:r>
              <a:rPr lang="en-US" sz="2800" dirty="0" smtClean="0"/>
              <a:t>BSP style parallelism</a:t>
            </a:r>
          </a:p>
          <a:p>
            <a:r>
              <a:rPr lang="en-US" sz="2800" dirty="0" smtClean="0"/>
              <a:t>Fault tolerance with </a:t>
            </a:r>
            <a:r>
              <a:rPr lang="en-US" sz="2800" dirty="0" err="1" smtClean="0"/>
              <a:t>checkpointing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" y="595070"/>
            <a:ext cx="7001618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WDA SMACOF MDS (Multidimensional Scaling) </a:t>
            </a:r>
            <a:r>
              <a:rPr lang="en-US" sz="3200" b="1" dirty="0" smtClean="0"/>
              <a:t>using </a:t>
            </a:r>
            <a:r>
              <a:rPr lang="en-US" sz="3200" b="1" dirty="0"/>
              <a:t>Harp </a:t>
            </a:r>
            <a:r>
              <a:rPr lang="en-US" sz="3200" b="1" dirty="0" smtClean="0"/>
              <a:t>on IU Big </a:t>
            </a:r>
            <a:r>
              <a:rPr lang="en-US" sz="3200" b="1" dirty="0"/>
              <a:t>Red 2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>Parallel Efficiency: on 100-300K sequences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307" y="6360256"/>
            <a:ext cx="6823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Conjugate Gradient (dominant time) and Matrix Multiplication</a:t>
            </a:r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6437607"/>
              </p:ext>
            </p:extLst>
          </p:nvPr>
        </p:nvGraphicFramePr>
        <p:xfrm>
          <a:off x="348292" y="1770891"/>
          <a:ext cx="6345712" cy="439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5606" y="1770891"/>
            <a:ext cx="2258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Best available MDS (much better than that in R)</a:t>
            </a:r>
          </a:p>
          <a:p>
            <a:r>
              <a:rPr lang="en-US" sz="2800" b="1" dirty="0" smtClean="0"/>
              <a:t>Java</a:t>
            </a:r>
          </a:p>
          <a:p>
            <a:endParaRPr lang="en-US" sz="2800" b="1" dirty="0"/>
          </a:p>
          <a:p>
            <a:r>
              <a:rPr lang="en-US" sz="2800" b="1" dirty="0" smtClean="0"/>
              <a:t>Harp (Hadoop plugin)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90139" y="4511375"/>
            <a:ext cx="186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Cores =32 </a:t>
            </a:r>
            <a:r>
              <a:rPr lang="en-US" b="1" dirty="0" smtClean="0"/>
              <a:t>#nodes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28" y="120131"/>
            <a:ext cx="7275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Mahout and </a:t>
            </a:r>
            <a:r>
              <a:rPr lang="en-US" sz="2000" b="1" dirty="0" err="1"/>
              <a:t>Hadoop</a:t>
            </a:r>
            <a:r>
              <a:rPr lang="en-US" sz="2000" b="1" dirty="0"/>
              <a:t> MR </a:t>
            </a:r>
            <a:r>
              <a:rPr lang="en-US" sz="2000" dirty="0"/>
              <a:t>– Slow due to </a:t>
            </a:r>
            <a:r>
              <a:rPr lang="en-US" sz="2000" dirty="0" err="1"/>
              <a:t>MapReduce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Python</a:t>
            </a:r>
            <a:r>
              <a:rPr lang="en-US" sz="2000" dirty="0"/>
              <a:t> slow as </a:t>
            </a:r>
            <a:r>
              <a:rPr lang="en-US" sz="2000" dirty="0" smtClean="0"/>
              <a:t>Scripting; </a:t>
            </a:r>
            <a:r>
              <a:rPr lang="en-US" sz="2000" b="1" dirty="0"/>
              <a:t>MPI</a:t>
            </a:r>
            <a:r>
              <a:rPr lang="en-US" sz="2000" dirty="0"/>
              <a:t> fastest </a:t>
            </a:r>
            <a:endParaRPr lang="en-US" sz="2000" dirty="0" smtClean="0"/>
          </a:p>
          <a:p>
            <a:r>
              <a:rPr lang="en-US" sz="2000" b="1" dirty="0" smtClean="0"/>
              <a:t>Spark</a:t>
            </a:r>
            <a:r>
              <a:rPr lang="en-US" sz="2000" dirty="0" smtClean="0"/>
              <a:t> </a:t>
            </a:r>
            <a:r>
              <a:rPr lang="en-US" sz="2000" dirty="0"/>
              <a:t>Iterative MapReduce, non optimal communication</a:t>
            </a:r>
            <a:br>
              <a:rPr lang="en-US" sz="2000" dirty="0"/>
            </a:br>
            <a:r>
              <a:rPr lang="en-US" sz="2000" b="1" dirty="0"/>
              <a:t>Harp</a:t>
            </a:r>
            <a:r>
              <a:rPr lang="en-US" sz="2000" dirty="0"/>
              <a:t> Hadoop plug in with ~MPI collectives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859" y="1792121"/>
            <a:ext cx="8139132" cy="4989041"/>
            <a:chOff x="231112" y="281820"/>
            <a:chExt cx="8139132" cy="498904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693304" y="740790"/>
              <a:ext cx="76769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31112" y="281820"/>
              <a:ext cx="3141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latin typeface="Calibri"/>
                  <a:ea typeface="+mn-ea"/>
                  <a:cs typeface="+mn-cs"/>
                </a:rPr>
                <a:t>Increasing</a:t>
              </a:r>
              <a:r>
                <a:rPr lang="en-US" b="1" dirty="0">
                  <a:latin typeface="Calibri"/>
                  <a:ea typeface="+mn-ea"/>
                  <a:cs typeface="+mn-cs"/>
                </a:rPr>
                <a:t> </a:t>
              </a:r>
              <a:r>
                <a:rPr lang="en-US" b="1" dirty="0" smtClean="0">
                  <a:latin typeface="Calibri"/>
                  <a:ea typeface="+mn-ea"/>
                  <a:cs typeface="+mn-cs"/>
                </a:rPr>
                <a:t>  Communication</a:t>
              </a:r>
              <a:endParaRPr lang="en-US" b="1" dirty="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3537" y="326639"/>
              <a:ext cx="2349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latin typeface="Calibri"/>
                  <a:ea typeface="+mn-ea"/>
                  <a:cs typeface="+mn-cs"/>
                </a:rPr>
                <a:t>Identical Computation</a:t>
              </a:r>
              <a:endParaRPr lang="en-US" b="1" dirty="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 descr="kmeans-harp-mpi-spark-speedup-efficienc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75" y="875043"/>
              <a:ext cx="7912473" cy="439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46342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852000"/>
            <a:ext cx="9144000" cy="6006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</a:t>
            </a:r>
            <a:br>
              <a:rPr lang="en-US" b="1" dirty="0" smtClean="0"/>
            </a:br>
            <a:r>
              <a:rPr lang="en-US" b="1" dirty="0" smtClean="0"/>
              <a:t>“Commodity Big data” </a:t>
            </a:r>
            <a:br>
              <a:rPr lang="en-US" b="1" dirty="0" smtClean="0"/>
            </a:br>
            <a:r>
              <a:rPr lang="en-US" dirty="0" smtClean="0"/>
              <a:t>(Azure to Amazon to </a:t>
            </a:r>
            <a:br>
              <a:rPr lang="en-US" dirty="0" smtClean="0"/>
            </a:br>
            <a:r>
              <a:rPr lang="en-US" dirty="0" smtClean="0"/>
              <a:t>Enterprise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</a:t>
            </a:r>
            <a:r>
              <a:rPr lang="en-US" b="1" dirty="0" smtClean="0"/>
              <a:t>140 </a:t>
            </a:r>
            <a:r>
              <a:rPr lang="en-US" b="1" dirty="0" smtClean="0"/>
              <a:t>members </a:t>
            </a:r>
          </a:p>
          <a:p>
            <a:r>
              <a:rPr lang="en-US" dirty="0" smtClean="0"/>
              <a:t>We illustrated ways we had used HPC features to improve application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23261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201" y="128849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Reminder</a:t>
            </a:r>
            <a:br>
              <a:rPr lang="en-US" dirty="0" smtClean="0"/>
            </a:br>
            <a:r>
              <a:rPr lang="en-US" dirty="0" smtClean="0"/>
              <a:t>HPC-ABDS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7149" y="2516187"/>
            <a:ext cx="8721212" cy="26645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High Performance Computing with Apache Big Data Stack</a:t>
            </a:r>
          </a:p>
          <a:p>
            <a:pPr algn="ctr"/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Shantenu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Jha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Judy Qiu, Andre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Luckow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http://hpc-abds.org/kaleidoscope/</a:t>
            </a:r>
          </a:p>
        </p:txBody>
      </p:sp>
    </p:spTree>
    <p:extLst>
      <p:ext uri="{BB962C8B-B14F-4D97-AF65-F5344CB8AC3E}">
        <p14:creationId xmlns:p14="http://schemas.microsoft.com/office/powerpoint/2010/main" val="4486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16" y="0"/>
            <a:ext cx="7977778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823927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HPC-ABDS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~140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&gt;40 Apache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Green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layers have strong HPC Integration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opportunities</a:t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Functionality </a:t>
            </a:r>
            <a:r>
              <a:rPr lang="en-US" sz="2400" b="1" dirty="0"/>
              <a:t>of </a:t>
            </a:r>
            <a:r>
              <a:rPr lang="en-US" sz="2400" b="1" dirty="0" smtClean="0"/>
              <a:t>ABDS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Performance </a:t>
            </a:r>
            <a:r>
              <a:rPr lang="en-US" sz="2400" b="1" dirty="0"/>
              <a:t>of HPC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8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98" b="4979"/>
          <a:stretch/>
        </p:blipFill>
        <p:spPr>
          <a:xfrm>
            <a:off x="0" y="356540"/>
            <a:ext cx="9174822" cy="65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314897"/>
            <a:ext cx="6274784" cy="807713"/>
          </a:xfrm>
        </p:spPr>
        <p:txBody>
          <a:bodyPr>
            <a:noAutofit/>
          </a:bodyPr>
          <a:lstStyle/>
          <a:p>
            <a:r>
              <a:rPr lang="en-US" b="1" dirty="0"/>
              <a:t>Maybe a Big Data Initiative 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88" y="1742518"/>
            <a:ext cx="9144000" cy="549573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Workflow: </a:t>
            </a:r>
            <a:r>
              <a:rPr lang="en-US" dirty="0" smtClean="0"/>
              <a:t>Python or </a:t>
            </a:r>
            <a:r>
              <a:rPr lang="en-US" dirty="0" err="1" smtClean="0"/>
              <a:t>Kepler</a:t>
            </a:r>
            <a:endParaRPr lang="en-US" dirty="0" smtClean="0"/>
          </a:p>
          <a:p>
            <a:r>
              <a:rPr lang="en-US" b="1" dirty="0" smtClean="0"/>
              <a:t>Data Analytics: </a:t>
            </a:r>
            <a:r>
              <a:rPr lang="en-US" dirty="0" smtClean="0"/>
              <a:t>Mahout, R, </a:t>
            </a:r>
            <a:r>
              <a:rPr lang="en-US" dirty="0" err="1" smtClean="0"/>
              <a:t>ImageJ</a:t>
            </a:r>
            <a:r>
              <a:rPr lang="en-US" dirty="0" smtClean="0"/>
              <a:t>, </a:t>
            </a:r>
            <a:r>
              <a:rPr lang="en-US" dirty="0" err="1" smtClean="0"/>
              <a:t>Scalapack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High level Programming: </a:t>
            </a:r>
            <a:r>
              <a:rPr lang="en-US" dirty="0" smtClean="0"/>
              <a:t>Hive, Pig</a:t>
            </a:r>
          </a:p>
          <a:p>
            <a:r>
              <a:rPr lang="en-US" b="1" dirty="0" smtClean="0"/>
              <a:t>Parallel Programming model: </a:t>
            </a:r>
            <a:r>
              <a:rPr lang="en-US" dirty="0" smtClean="0"/>
              <a:t>Hadoop, Spark, Giraph (Twister4Azure, Harp), MPI; Storm, </a:t>
            </a:r>
            <a:r>
              <a:rPr lang="en-US" dirty="0" err="1" smtClean="0"/>
              <a:t>Kapfka</a:t>
            </a:r>
            <a:r>
              <a:rPr lang="en-US" dirty="0" smtClean="0"/>
              <a:t> or </a:t>
            </a:r>
            <a:r>
              <a:rPr lang="en-US" dirty="0" err="1" smtClean="0"/>
              <a:t>RabbitMQ</a:t>
            </a:r>
            <a:r>
              <a:rPr lang="en-US" dirty="0" smtClean="0"/>
              <a:t> (Sensors)</a:t>
            </a:r>
          </a:p>
          <a:p>
            <a:r>
              <a:rPr lang="en-US" b="1" dirty="0" smtClean="0"/>
              <a:t>In-memory: </a:t>
            </a:r>
            <a:r>
              <a:rPr lang="en-US" dirty="0" err="1" smtClean="0"/>
              <a:t>Memcached</a:t>
            </a:r>
            <a:endParaRPr lang="en-US" dirty="0" smtClean="0"/>
          </a:p>
          <a:p>
            <a:r>
              <a:rPr lang="en-US" b="1" dirty="0" smtClean="0"/>
              <a:t>Data Management: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r>
              <a:rPr lang="en-US" dirty="0" smtClean="0"/>
              <a:t>, MySQL or Derby</a:t>
            </a:r>
          </a:p>
          <a:p>
            <a:r>
              <a:rPr lang="en-US" b="1" dirty="0" smtClean="0"/>
              <a:t>Distributed Coordination: </a:t>
            </a:r>
            <a:r>
              <a:rPr lang="en-US" dirty="0" smtClean="0"/>
              <a:t>Zookeeper</a:t>
            </a:r>
          </a:p>
          <a:p>
            <a:r>
              <a:rPr lang="en-US" b="1" dirty="0" smtClean="0"/>
              <a:t>Cluster Management: </a:t>
            </a:r>
            <a:r>
              <a:rPr lang="en-US" dirty="0" smtClean="0"/>
              <a:t>Yarn, </a:t>
            </a:r>
            <a:r>
              <a:rPr lang="en-US" dirty="0" err="1" smtClean="0"/>
              <a:t>Slurm</a:t>
            </a:r>
            <a:endParaRPr lang="en-US" dirty="0" smtClean="0"/>
          </a:p>
          <a:p>
            <a:r>
              <a:rPr lang="en-US" b="1" dirty="0" smtClean="0"/>
              <a:t>File Systems: </a:t>
            </a:r>
            <a:r>
              <a:rPr lang="en-US" dirty="0" smtClean="0"/>
              <a:t>HDFS, </a:t>
            </a:r>
            <a:r>
              <a:rPr lang="en-US" dirty="0" err="1" smtClean="0"/>
              <a:t>Lustre</a:t>
            </a:r>
            <a:endParaRPr lang="en-US" dirty="0" smtClean="0"/>
          </a:p>
          <a:p>
            <a:r>
              <a:rPr lang="en-US" b="1" dirty="0" smtClean="0"/>
              <a:t>DevOps: </a:t>
            </a:r>
            <a:r>
              <a:rPr lang="en-US" dirty="0" err="1" smtClean="0"/>
              <a:t>Cloudmesh</a:t>
            </a:r>
            <a:r>
              <a:rPr lang="en-US" dirty="0" smtClean="0"/>
              <a:t>, Chef, Puppet, Docker, Cobbler</a:t>
            </a:r>
          </a:p>
          <a:p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Amazon, Azure, OpenStack, Libcloud</a:t>
            </a:r>
          </a:p>
          <a:p>
            <a:r>
              <a:rPr lang="en-US" b="1" dirty="0" smtClean="0"/>
              <a:t>Monitoring: </a:t>
            </a:r>
            <a:r>
              <a:rPr lang="en-US" dirty="0" smtClean="0"/>
              <a:t>Inca, Ganglia, Nagios</a:t>
            </a:r>
          </a:p>
        </p:txBody>
      </p:sp>
    </p:spTree>
    <p:extLst>
      <p:ext uri="{BB962C8B-B14F-4D97-AF65-F5344CB8AC3E}">
        <p14:creationId xmlns:p14="http://schemas.microsoft.com/office/powerpoint/2010/main" val="5287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441154" y="0"/>
            <a:ext cx="6533529" cy="6858000"/>
            <a:chOff x="2376155" y="982372"/>
            <a:chExt cx="5197814" cy="5455954"/>
          </a:xfrm>
        </p:grpSpPr>
        <p:grpSp>
          <p:nvGrpSpPr>
            <p:cNvPr id="75" name="Group 74"/>
            <p:cNvGrpSpPr/>
            <p:nvPr/>
          </p:nvGrpSpPr>
          <p:grpSpPr>
            <a:xfrm>
              <a:off x="2376155" y="982372"/>
              <a:ext cx="5197814" cy="5455954"/>
              <a:chOff x="2440874" y="979385"/>
              <a:chExt cx="5197814" cy="545595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440874" y="979385"/>
                <a:ext cx="5197814" cy="5455954"/>
                <a:chOff x="2440874" y="974140"/>
                <a:chExt cx="5197814" cy="54559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2440874" y="974140"/>
                  <a:ext cx="5197814" cy="5455954"/>
                  <a:chOff x="840031" y="1200804"/>
                  <a:chExt cx="5197814" cy="5455954"/>
                </a:xfrm>
              </p:grpSpPr>
              <p:grpSp>
                <p:nvGrpSpPr>
                  <p:cNvPr id="2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840031" y="1200804"/>
                    <a:ext cx="5197814" cy="5455954"/>
                    <a:chOff x="4634" y="-3855"/>
                    <a:chExt cx="3031" cy="3696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0" y="-3809"/>
                      <a:ext cx="1861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57" y="-2935"/>
                      <a:ext cx="1435" cy="37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2514"/>
                      <a:ext cx="1413" cy="7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0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1667"/>
                      <a:ext cx="1386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5" y="-3318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2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599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1176"/>
                      <a:ext cx="1861" cy="52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7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6174 4682"/>
                          <a:gd name="T1" fmla="*/ T0 w 2983"/>
                          <a:gd name="T2" fmla="+- 0 -2301 -2301"/>
                          <a:gd name="T3" fmla="*/ -2301 h 2142"/>
                          <a:gd name="T4" fmla="+- 0 6059 4682"/>
                          <a:gd name="T5" fmla="*/ T4 w 2983"/>
                          <a:gd name="T6" fmla="+- 0 -2295 -2301"/>
                          <a:gd name="T7" fmla="*/ -2295 h 2142"/>
                          <a:gd name="T8" fmla="+- 0 5945 4682"/>
                          <a:gd name="T9" fmla="*/ T8 w 2983"/>
                          <a:gd name="T10" fmla="+- 0 -2275 -2301"/>
                          <a:gd name="T11" fmla="*/ -2275 h 2142"/>
                          <a:gd name="T12" fmla="+- 0 5832 4682"/>
                          <a:gd name="T13" fmla="*/ T12 w 2983"/>
                          <a:gd name="T14" fmla="+- 0 -2244 -2301"/>
                          <a:gd name="T15" fmla="*/ -2244 h 2142"/>
                          <a:gd name="T16" fmla="+- 0 5720 4682"/>
                          <a:gd name="T17" fmla="*/ T16 w 2983"/>
                          <a:gd name="T18" fmla="+- 0 -2199 -2301"/>
                          <a:gd name="T19" fmla="*/ -2199 h 2142"/>
                          <a:gd name="T20" fmla="+- 0 5611 4682"/>
                          <a:gd name="T21" fmla="*/ T20 w 2983"/>
                          <a:gd name="T22" fmla="+- 0 -2141 -2301"/>
                          <a:gd name="T23" fmla="*/ -2141 h 2142"/>
                          <a:gd name="T24" fmla="+- 0 5505 4682"/>
                          <a:gd name="T25" fmla="*/ T24 w 2983"/>
                          <a:gd name="T26" fmla="+- 0 -2071 -2301"/>
                          <a:gd name="T27" fmla="*/ -2071 h 2142"/>
                          <a:gd name="T28" fmla="+- 0 5401 4682"/>
                          <a:gd name="T29" fmla="*/ T28 w 2983"/>
                          <a:gd name="T30" fmla="+- 0 -1988 -2301"/>
                          <a:gd name="T31" fmla="*/ -1988 h 2142"/>
                          <a:gd name="T32" fmla="+- 0 5302 4682"/>
                          <a:gd name="T33" fmla="*/ T32 w 2983"/>
                          <a:gd name="T34" fmla="+- 0 -1892 -2301"/>
                          <a:gd name="T35" fmla="*/ -1892 h 2142"/>
                          <a:gd name="T36" fmla="+- 0 5207 4682"/>
                          <a:gd name="T37" fmla="*/ T36 w 2983"/>
                          <a:gd name="T38" fmla="+- 0 -1783 -2301"/>
                          <a:gd name="T39" fmla="*/ -1783 h 2142"/>
                          <a:gd name="T40" fmla="+- 0 5117 4682"/>
                          <a:gd name="T41" fmla="*/ T40 w 2983"/>
                          <a:gd name="T42" fmla="+- 0 -1662 -2301"/>
                          <a:gd name="T43" fmla="*/ -1662 h 2142"/>
                          <a:gd name="T44" fmla="+- 0 5076 4682"/>
                          <a:gd name="T45" fmla="*/ T44 w 2983"/>
                          <a:gd name="T46" fmla="+- 0 -1599 -2301"/>
                          <a:gd name="T47" fmla="*/ -1599 h 2142"/>
                          <a:gd name="T48" fmla="+- 0 5036 4682"/>
                          <a:gd name="T49" fmla="*/ T48 w 2983"/>
                          <a:gd name="T50" fmla="+- 0 -1533 -2301"/>
                          <a:gd name="T51" fmla="*/ -1533 h 2142"/>
                          <a:gd name="T52" fmla="+- 0 4999 4682"/>
                          <a:gd name="T53" fmla="*/ T52 w 2983"/>
                          <a:gd name="T54" fmla="+- 0 -1467 -2301"/>
                          <a:gd name="T55" fmla="*/ -1467 h 2142"/>
                          <a:gd name="T56" fmla="+- 0 4963 4682"/>
                          <a:gd name="T57" fmla="*/ T56 w 2983"/>
                          <a:gd name="T58" fmla="+- 0 -1398 -2301"/>
                          <a:gd name="T59" fmla="*/ -1398 h 2142"/>
                          <a:gd name="T60" fmla="+- 0 4930 4682"/>
                          <a:gd name="T61" fmla="*/ T60 w 2983"/>
                          <a:gd name="T62" fmla="+- 0 -1328 -2301"/>
                          <a:gd name="T63" fmla="*/ -1328 h 2142"/>
                          <a:gd name="T64" fmla="+- 0 4899 4682"/>
                          <a:gd name="T65" fmla="*/ T64 w 2983"/>
                          <a:gd name="T66" fmla="+- 0 -1257 -2301"/>
                          <a:gd name="T67" fmla="*/ -1257 h 2142"/>
                          <a:gd name="T68" fmla="+- 0 4870 4682"/>
                          <a:gd name="T69" fmla="*/ T68 w 2983"/>
                          <a:gd name="T70" fmla="+- 0 -1184 -2301"/>
                          <a:gd name="T71" fmla="*/ -1184 h 2142"/>
                          <a:gd name="T72" fmla="+- 0 4843 4682"/>
                          <a:gd name="T73" fmla="*/ T72 w 2983"/>
                          <a:gd name="T74" fmla="+- 0 -1110 -2301"/>
                          <a:gd name="T75" fmla="*/ -1110 h 2142"/>
                          <a:gd name="T76" fmla="+- 0 4818 4682"/>
                          <a:gd name="T77" fmla="*/ T76 w 2983"/>
                          <a:gd name="T78" fmla="+- 0 -1035 -2301"/>
                          <a:gd name="T79" fmla="*/ -1035 h 2142"/>
                          <a:gd name="T80" fmla="+- 0 4796 4682"/>
                          <a:gd name="T81" fmla="*/ T80 w 2983"/>
                          <a:gd name="T82" fmla="+- 0 -959 -2301"/>
                          <a:gd name="T83" fmla="*/ -959 h 2142"/>
                          <a:gd name="T84" fmla="+- 0 4775 4682"/>
                          <a:gd name="T85" fmla="*/ T84 w 2983"/>
                          <a:gd name="T86" fmla="+- 0 -882 -2301"/>
                          <a:gd name="T87" fmla="*/ -882 h 2142"/>
                          <a:gd name="T88" fmla="+- 0 4756 4682"/>
                          <a:gd name="T89" fmla="*/ T88 w 2983"/>
                          <a:gd name="T90" fmla="+- 0 -804 -2301"/>
                          <a:gd name="T91" fmla="*/ -804 h 2142"/>
                          <a:gd name="T92" fmla="+- 0 4740 4682"/>
                          <a:gd name="T93" fmla="*/ T92 w 2983"/>
                          <a:gd name="T94" fmla="+- 0 -725 -2301"/>
                          <a:gd name="T95" fmla="*/ -725 h 2142"/>
                          <a:gd name="T96" fmla="+- 0 4726 4682"/>
                          <a:gd name="T97" fmla="*/ T96 w 2983"/>
                          <a:gd name="T98" fmla="+- 0 -646 -2301"/>
                          <a:gd name="T99" fmla="*/ -646 h 2142"/>
                          <a:gd name="T100" fmla="+- 0 4713 4682"/>
                          <a:gd name="T101" fmla="*/ T100 w 2983"/>
                          <a:gd name="T102" fmla="+- 0 -566 -2301"/>
                          <a:gd name="T103" fmla="*/ -566 h 2142"/>
                          <a:gd name="T104" fmla="+- 0 4703 4682"/>
                          <a:gd name="T105" fmla="*/ T104 w 2983"/>
                          <a:gd name="T106" fmla="+- 0 -485 -2301"/>
                          <a:gd name="T107" fmla="*/ -485 h 2142"/>
                          <a:gd name="T108" fmla="+- 0 4695 4682"/>
                          <a:gd name="T109" fmla="*/ T108 w 2983"/>
                          <a:gd name="T110" fmla="+- 0 -404 -2301"/>
                          <a:gd name="T111" fmla="*/ -404 h 2142"/>
                          <a:gd name="T112" fmla="+- 0 4688 4682"/>
                          <a:gd name="T113" fmla="*/ T112 w 2983"/>
                          <a:gd name="T114" fmla="+- 0 -322 -2301"/>
                          <a:gd name="T115" fmla="*/ -322 h 2142"/>
                          <a:gd name="T116" fmla="+- 0 4684 4682"/>
                          <a:gd name="T117" fmla="*/ T116 w 2983"/>
                          <a:gd name="T118" fmla="+- 0 -241 -2301"/>
                          <a:gd name="T119" fmla="*/ -241 h 2142"/>
                          <a:gd name="T120" fmla="+- 0 4682 4682"/>
                          <a:gd name="T121" fmla="*/ T120 w 2983"/>
                          <a:gd name="T122" fmla="+- 0 -159 -2301"/>
                          <a:gd name="T123" fmla="*/ -159 h 2142"/>
                          <a:gd name="T124" fmla="+- 0 7665 4682"/>
                          <a:gd name="T125" fmla="*/ T124 w 2983"/>
                          <a:gd name="T126" fmla="+- 0 -159 -2301"/>
                          <a:gd name="T127" fmla="*/ -159 h 2142"/>
                          <a:gd name="T128" fmla="+- 0 7663 4682"/>
                          <a:gd name="T129" fmla="*/ T128 w 2983"/>
                          <a:gd name="T130" fmla="+- 0 -241 -2301"/>
                          <a:gd name="T131" fmla="*/ -241 h 2142"/>
                          <a:gd name="T132" fmla="+- 0 7659 4682"/>
                          <a:gd name="T133" fmla="*/ T132 w 2983"/>
                          <a:gd name="T134" fmla="+- 0 -322 -2301"/>
                          <a:gd name="T135" fmla="*/ -322 h 2142"/>
                          <a:gd name="T136" fmla="+- 0 7653 4682"/>
                          <a:gd name="T137" fmla="*/ T136 w 2983"/>
                          <a:gd name="T138" fmla="+- 0 -403 -2301"/>
                          <a:gd name="T139" fmla="*/ -403 h 2142"/>
                          <a:gd name="T140" fmla="+- 0 7644 4682"/>
                          <a:gd name="T141" fmla="*/ T140 w 2983"/>
                          <a:gd name="T142" fmla="+- 0 -484 -2301"/>
                          <a:gd name="T143" fmla="*/ -484 h 2142"/>
                          <a:gd name="T144" fmla="+- 0 7634 4682"/>
                          <a:gd name="T145" fmla="*/ T144 w 2983"/>
                          <a:gd name="T146" fmla="+- 0 -565 -2301"/>
                          <a:gd name="T147" fmla="*/ -565 h 2142"/>
                          <a:gd name="T148" fmla="+- 0 7622 4682"/>
                          <a:gd name="T149" fmla="*/ T148 w 2983"/>
                          <a:gd name="T150" fmla="+- 0 -645 -2301"/>
                          <a:gd name="T151" fmla="*/ -645 h 2142"/>
                          <a:gd name="T152" fmla="+- 0 7607 4682"/>
                          <a:gd name="T153" fmla="*/ T152 w 2983"/>
                          <a:gd name="T154" fmla="+- 0 -724 -2301"/>
                          <a:gd name="T155" fmla="*/ -724 h 2142"/>
                          <a:gd name="T156" fmla="+- 0 7591 4682"/>
                          <a:gd name="T157" fmla="*/ T156 w 2983"/>
                          <a:gd name="T158" fmla="+- 0 -803 -2301"/>
                          <a:gd name="T159" fmla="*/ -803 h 2142"/>
                          <a:gd name="T160" fmla="+- 0 7572 4682"/>
                          <a:gd name="T161" fmla="*/ T160 w 2983"/>
                          <a:gd name="T162" fmla="+- 0 -881 -2301"/>
                          <a:gd name="T163" fmla="*/ -881 h 2142"/>
                          <a:gd name="T164" fmla="+- 0 7552 4682"/>
                          <a:gd name="T165" fmla="*/ T164 w 2983"/>
                          <a:gd name="T166" fmla="+- 0 -958 -2301"/>
                          <a:gd name="T167" fmla="*/ -958 h 2142"/>
                          <a:gd name="T168" fmla="+- 0 7529 4682"/>
                          <a:gd name="T169" fmla="*/ T168 w 2983"/>
                          <a:gd name="T170" fmla="+- 0 -1034 -2301"/>
                          <a:gd name="T171" fmla="*/ -1034 h 2142"/>
                          <a:gd name="T172" fmla="+- 0 7504 4682"/>
                          <a:gd name="T173" fmla="*/ T172 w 2983"/>
                          <a:gd name="T174" fmla="+- 0 -1109 -2301"/>
                          <a:gd name="T175" fmla="*/ -1109 h 2142"/>
                          <a:gd name="T176" fmla="+- 0 7477 4682"/>
                          <a:gd name="T177" fmla="*/ T176 w 2983"/>
                          <a:gd name="T178" fmla="+- 0 -1183 -2301"/>
                          <a:gd name="T179" fmla="*/ -1183 h 2142"/>
                          <a:gd name="T180" fmla="+- 0 7448 4682"/>
                          <a:gd name="T181" fmla="*/ T180 w 2983"/>
                          <a:gd name="T182" fmla="+- 0 -1256 -2301"/>
                          <a:gd name="T183" fmla="*/ -1256 h 2142"/>
                          <a:gd name="T184" fmla="+- 0 7417 4682"/>
                          <a:gd name="T185" fmla="*/ T184 w 2983"/>
                          <a:gd name="T186" fmla="+- 0 -1327 -2301"/>
                          <a:gd name="T187" fmla="*/ -1327 h 2142"/>
                          <a:gd name="T188" fmla="+- 0 7384 4682"/>
                          <a:gd name="T189" fmla="*/ T188 w 2983"/>
                          <a:gd name="T190" fmla="+- 0 -1397 -2301"/>
                          <a:gd name="T191" fmla="*/ -1397 h 2142"/>
                          <a:gd name="T192" fmla="+- 0 7349 4682"/>
                          <a:gd name="T193" fmla="*/ T192 w 2983"/>
                          <a:gd name="T194" fmla="+- 0 -1466 -2301"/>
                          <a:gd name="T195" fmla="*/ -1466 h 2142"/>
                          <a:gd name="T196" fmla="+- 0 7311 4682"/>
                          <a:gd name="T197" fmla="*/ T196 w 2983"/>
                          <a:gd name="T198" fmla="+- 0 -1532 -2301"/>
                          <a:gd name="T199" fmla="*/ -1532 h 2142"/>
                          <a:gd name="T200" fmla="+- 0 7272 4682"/>
                          <a:gd name="T201" fmla="*/ T200 w 2983"/>
                          <a:gd name="T202" fmla="+- 0 -1597 -2301"/>
                          <a:gd name="T203" fmla="*/ -1597 h 2142"/>
                          <a:gd name="T204" fmla="+- 0 7230 4682"/>
                          <a:gd name="T205" fmla="*/ T204 w 2983"/>
                          <a:gd name="T206" fmla="+- 0 -1661 -2301"/>
                          <a:gd name="T207" fmla="*/ -1661 h 2142"/>
                          <a:gd name="T208" fmla="+- 0 7140 4682"/>
                          <a:gd name="T209" fmla="*/ T208 w 2983"/>
                          <a:gd name="T210" fmla="+- 0 -1782 -2301"/>
                          <a:gd name="T211" fmla="*/ -1782 h 2142"/>
                          <a:gd name="T212" fmla="+- 0 7045 4682"/>
                          <a:gd name="T213" fmla="*/ T212 w 2983"/>
                          <a:gd name="T214" fmla="+- 0 -1891 -2301"/>
                          <a:gd name="T215" fmla="*/ -1891 h 2142"/>
                          <a:gd name="T216" fmla="+- 0 6946 4682"/>
                          <a:gd name="T217" fmla="*/ T216 w 2983"/>
                          <a:gd name="T218" fmla="+- 0 -1987 -2301"/>
                          <a:gd name="T219" fmla="*/ -1987 h 2142"/>
                          <a:gd name="T220" fmla="+- 0 6843 4682"/>
                          <a:gd name="T221" fmla="*/ T220 w 2983"/>
                          <a:gd name="T222" fmla="+- 0 -2070 -2301"/>
                          <a:gd name="T223" fmla="*/ -2070 h 2142"/>
                          <a:gd name="T224" fmla="+- 0 6736 4682"/>
                          <a:gd name="T225" fmla="*/ T224 w 2983"/>
                          <a:gd name="T226" fmla="+- 0 -2141 -2301"/>
                          <a:gd name="T227" fmla="*/ -2141 h 2142"/>
                          <a:gd name="T228" fmla="+- 0 6627 4682"/>
                          <a:gd name="T229" fmla="*/ T228 w 2983"/>
                          <a:gd name="T230" fmla="+- 0 -2198 -2301"/>
                          <a:gd name="T231" fmla="*/ -2198 h 2142"/>
                          <a:gd name="T232" fmla="+- 0 6515 4682"/>
                          <a:gd name="T233" fmla="*/ T232 w 2983"/>
                          <a:gd name="T234" fmla="+- 0 -2243 -2301"/>
                          <a:gd name="T235" fmla="*/ -2243 h 2142"/>
                          <a:gd name="T236" fmla="+- 0 6402 4682"/>
                          <a:gd name="T237" fmla="*/ T236 w 2983"/>
                          <a:gd name="T238" fmla="+- 0 -2275 -2301"/>
                          <a:gd name="T239" fmla="*/ -2275 h 2142"/>
                          <a:gd name="T240" fmla="+- 0 6288 4682"/>
                          <a:gd name="T241" fmla="*/ T240 w 2983"/>
                          <a:gd name="T242" fmla="+- 0 -2295 -2301"/>
                          <a:gd name="T243" fmla="*/ -2295 h 2142"/>
                          <a:gd name="T244" fmla="+- 0 6174 4682"/>
                          <a:gd name="T245" fmla="*/ T244 w 2983"/>
                          <a:gd name="T246" fmla="+- 0 -2301 -2301"/>
                          <a:gd name="T247" fmla="*/ -2301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1492" y="0"/>
                            </a:moveTo>
                            <a:lnTo>
                              <a:pt x="1377" y="6"/>
                            </a:lnTo>
                            <a:lnTo>
                              <a:pt x="1263" y="26"/>
                            </a:lnTo>
                            <a:lnTo>
                              <a:pt x="1150" y="57"/>
                            </a:lnTo>
                            <a:lnTo>
                              <a:pt x="1038" y="102"/>
                            </a:lnTo>
                            <a:lnTo>
                              <a:pt x="929" y="160"/>
                            </a:lnTo>
                            <a:lnTo>
                              <a:pt x="823" y="230"/>
                            </a:lnTo>
                            <a:lnTo>
                              <a:pt x="719" y="313"/>
                            </a:lnTo>
                            <a:lnTo>
                              <a:pt x="620" y="409"/>
                            </a:lnTo>
                            <a:lnTo>
                              <a:pt x="525" y="518"/>
                            </a:lnTo>
                            <a:lnTo>
                              <a:pt x="435" y="639"/>
                            </a:lnTo>
                            <a:lnTo>
                              <a:pt x="394" y="702"/>
                            </a:lnTo>
                            <a:lnTo>
                              <a:pt x="354" y="768"/>
                            </a:lnTo>
                            <a:lnTo>
                              <a:pt x="317" y="834"/>
                            </a:lnTo>
                            <a:lnTo>
                              <a:pt x="281" y="903"/>
                            </a:lnTo>
                            <a:lnTo>
                              <a:pt x="248" y="973"/>
                            </a:lnTo>
                            <a:lnTo>
                              <a:pt x="217" y="1044"/>
                            </a:lnTo>
                            <a:lnTo>
                              <a:pt x="188" y="1117"/>
                            </a:lnTo>
                            <a:lnTo>
                              <a:pt x="161" y="1191"/>
                            </a:lnTo>
                            <a:lnTo>
                              <a:pt x="136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4" y="1497"/>
                            </a:lnTo>
                            <a:lnTo>
                              <a:pt x="58" y="1576"/>
                            </a:lnTo>
                            <a:lnTo>
                              <a:pt x="44" y="1655"/>
                            </a:lnTo>
                            <a:lnTo>
                              <a:pt x="31" y="1735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3" y="58"/>
                            </a:lnTo>
                            <a:lnTo>
                              <a:pt x="1720" y="26"/>
                            </a:lnTo>
                            <a:lnTo>
                              <a:pt x="1606" y="6"/>
                            </a:lnTo>
                            <a:lnTo>
                              <a:pt x="149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5120 4682"/>
                          <a:gd name="T1" fmla="*/ T0 w 2983"/>
                          <a:gd name="T2" fmla="+- 0 -1659 -2301"/>
                          <a:gd name="T3" fmla="*/ -1659 h 2142"/>
                          <a:gd name="T4" fmla="+- 0 5078 4682"/>
                          <a:gd name="T5" fmla="*/ T4 w 2983"/>
                          <a:gd name="T6" fmla="+- 0 -1596 -2301"/>
                          <a:gd name="T7" fmla="*/ -1596 h 2142"/>
                          <a:gd name="T8" fmla="+- 0 5038 4682"/>
                          <a:gd name="T9" fmla="*/ T8 w 2983"/>
                          <a:gd name="T10" fmla="+- 0 -1531 -2301"/>
                          <a:gd name="T11" fmla="*/ -1531 h 2142"/>
                          <a:gd name="T12" fmla="+- 0 5000 4682"/>
                          <a:gd name="T13" fmla="*/ T12 w 2983"/>
                          <a:gd name="T14" fmla="+- 0 -1465 -2301"/>
                          <a:gd name="T15" fmla="*/ -1465 h 2142"/>
                          <a:gd name="T16" fmla="+- 0 4965 4682"/>
                          <a:gd name="T17" fmla="*/ T16 w 2983"/>
                          <a:gd name="T18" fmla="+- 0 -1397 -2301"/>
                          <a:gd name="T19" fmla="*/ -1397 h 2142"/>
                          <a:gd name="T20" fmla="+- 0 4931 4682"/>
                          <a:gd name="T21" fmla="*/ T20 w 2983"/>
                          <a:gd name="T22" fmla="+- 0 -1327 -2301"/>
                          <a:gd name="T23" fmla="*/ -1327 h 2142"/>
                          <a:gd name="T24" fmla="+- 0 4900 4682"/>
                          <a:gd name="T25" fmla="*/ T24 w 2983"/>
                          <a:gd name="T26" fmla="+- 0 -1256 -2301"/>
                          <a:gd name="T27" fmla="*/ -1256 h 2142"/>
                          <a:gd name="T28" fmla="+- 0 4871 4682"/>
                          <a:gd name="T29" fmla="*/ T28 w 2983"/>
                          <a:gd name="T30" fmla="+- 0 -1184 -2301"/>
                          <a:gd name="T31" fmla="*/ -1184 h 2142"/>
                          <a:gd name="T32" fmla="+- 0 4844 4682"/>
                          <a:gd name="T33" fmla="*/ T32 w 2983"/>
                          <a:gd name="T34" fmla="+- 0 -1110 -2301"/>
                          <a:gd name="T35" fmla="*/ -1110 h 2142"/>
                          <a:gd name="T36" fmla="+- 0 4819 4682"/>
                          <a:gd name="T37" fmla="*/ T36 w 2983"/>
                          <a:gd name="T38" fmla="+- 0 -1035 -2301"/>
                          <a:gd name="T39" fmla="*/ -1035 h 2142"/>
                          <a:gd name="T40" fmla="+- 0 4796 4682"/>
                          <a:gd name="T41" fmla="*/ T40 w 2983"/>
                          <a:gd name="T42" fmla="+- 0 -959 -2301"/>
                          <a:gd name="T43" fmla="*/ -959 h 2142"/>
                          <a:gd name="T44" fmla="+- 0 4775 4682"/>
                          <a:gd name="T45" fmla="*/ T44 w 2983"/>
                          <a:gd name="T46" fmla="+- 0 -882 -2301"/>
                          <a:gd name="T47" fmla="*/ -882 h 2142"/>
                          <a:gd name="T48" fmla="+- 0 4757 4682"/>
                          <a:gd name="T49" fmla="*/ T48 w 2983"/>
                          <a:gd name="T50" fmla="+- 0 -804 -2301"/>
                          <a:gd name="T51" fmla="*/ -804 h 2142"/>
                          <a:gd name="T52" fmla="+- 0 4740 4682"/>
                          <a:gd name="T53" fmla="*/ T52 w 2983"/>
                          <a:gd name="T54" fmla="+- 0 -725 -2301"/>
                          <a:gd name="T55" fmla="*/ -725 h 2142"/>
                          <a:gd name="T56" fmla="+- 0 4726 4682"/>
                          <a:gd name="T57" fmla="*/ T56 w 2983"/>
                          <a:gd name="T58" fmla="+- 0 -645 -2301"/>
                          <a:gd name="T59" fmla="*/ -645 h 2142"/>
                          <a:gd name="T60" fmla="+- 0 4713 4682"/>
                          <a:gd name="T61" fmla="*/ T60 w 2983"/>
                          <a:gd name="T62" fmla="+- 0 -565 -2301"/>
                          <a:gd name="T63" fmla="*/ -565 h 2142"/>
                          <a:gd name="T64" fmla="+- 0 4703 4682"/>
                          <a:gd name="T65" fmla="*/ T64 w 2983"/>
                          <a:gd name="T66" fmla="+- 0 -485 -2301"/>
                          <a:gd name="T67" fmla="*/ -485 h 2142"/>
                          <a:gd name="T68" fmla="+- 0 4695 4682"/>
                          <a:gd name="T69" fmla="*/ T68 w 2983"/>
                          <a:gd name="T70" fmla="+- 0 -404 -2301"/>
                          <a:gd name="T71" fmla="*/ -404 h 2142"/>
                          <a:gd name="T72" fmla="+- 0 4688 4682"/>
                          <a:gd name="T73" fmla="*/ T72 w 2983"/>
                          <a:gd name="T74" fmla="+- 0 -322 -2301"/>
                          <a:gd name="T75" fmla="*/ -322 h 2142"/>
                          <a:gd name="T76" fmla="+- 0 4684 4682"/>
                          <a:gd name="T77" fmla="*/ T76 w 2983"/>
                          <a:gd name="T78" fmla="+- 0 -241 -2301"/>
                          <a:gd name="T79" fmla="*/ -241 h 2142"/>
                          <a:gd name="T80" fmla="+- 0 4682 4682"/>
                          <a:gd name="T81" fmla="*/ T80 w 2983"/>
                          <a:gd name="T82" fmla="+- 0 -159 -2301"/>
                          <a:gd name="T83" fmla="*/ -159 h 2142"/>
                          <a:gd name="T84" fmla="+- 0 7665 4682"/>
                          <a:gd name="T85" fmla="*/ T84 w 2983"/>
                          <a:gd name="T86" fmla="+- 0 -159 -2301"/>
                          <a:gd name="T87" fmla="*/ -159 h 2142"/>
                          <a:gd name="T88" fmla="+- 0 7663 4682"/>
                          <a:gd name="T89" fmla="*/ T88 w 2983"/>
                          <a:gd name="T90" fmla="+- 0 -241 -2301"/>
                          <a:gd name="T91" fmla="*/ -241 h 2142"/>
                          <a:gd name="T92" fmla="+- 0 7659 4682"/>
                          <a:gd name="T93" fmla="*/ T92 w 2983"/>
                          <a:gd name="T94" fmla="+- 0 -322 -2301"/>
                          <a:gd name="T95" fmla="*/ -322 h 2142"/>
                          <a:gd name="T96" fmla="+- 0 7653 4682"/>
                          <a:gd name="T97" fmla="*/ T96 w 2983"/>
                          <a:gd name="T98" fmla="+- 0 -403 -2301"/>
                          <a:gd name="T99" fmla="*/ -403 h 2142"/>
                          <a:gd name="T100" fmla="+- 0 7644 4682"/>
                          <a:gd name="T101" fmla="*/ T100 w 2983"/>
                          <a:gd name="T102" fmla="+- 0 -484 -2301"/>
                          <a:gd name="T103" fmla="*/ -484 h 2142"/>
                          <a:gd name="T104" fmla="+- 0 7634 4682"/>
                          <a:gd name="T105" fmla="*/ T104 w 2983"/>
                          <a:gd name="T106" fmla="+- 0 -565 -2301"/>
                          <a:gd name="T107" fmla="*/ -565 h 2142"/>
                          <a:gd name="T108" fmla="+- 0 7622 4682"/>
                          <a:gd name="T109" fmla="*/ T108 w 2983"/>
                          <a:gd name="T110" fmla="+- 0 -645 -2301"/>
                          <a:gd name="T111" fmla="*/ -645 h 2142"/>
                          <a:gd name="T112" fmla="+- 0 7607 4682"/>
                          <a:gd name="T113" fmla="*/ T112 w 2983"/>
                          <a:gd name="T114" fmla="+- 0 -724 -2301"/>
                          <a:gd name="T115" fmla="*/ -724 h 2142"/>
                          <a:gd name="T116" fmla="+- 0 7591 4682"/>
                          <a:gd name="T117" fmla="*/ T116 w 2983"/>
                          <a:gd name="T118" fmla="+- 0 -803 -2301"/>
                          <a:gd name="T119" fmla="*/ -803 h 2142"/>
                          <a:gd name="T120" fmla="+- 0 7572 4682"/>
                          <a:gd name="T121" fmla="*/ T120 w 2983"/>
                          <a:gd name="T122" fmla="+- 0 -881 -2301"/>
                          <a:gd name="T123" fmla="*/ -881 h 2142"/>
                          <a:gd name="T124" fmla="+- 0 7552 4682"/>
                          <a:gd name="T125" fmla="*/ T124 w 2983"/>
                          <a:gd name="T126" fmla="+- 0 -958 -2301"/>
                          <a:gd name="T127" fmla="*/ -958 h 2142"/>
                          <a:gd name="T128" fmla="+- 0 7529 4682"/>
                          <a:gd name="T129" fmla="*/ T128 w 2983"/>
                          <a:gd name="T130" fmla="+- 0 -1034 -2301"/>
                          <a:gd name="T131" fmla="*/ -1034 h 2142"/>
                          <a:gd name="T132" fmla="+- 0 7504 4682"/>
                          <a:gd name="T133" fmla="*/ T132 w 2983"/>
                          <a:gd name="T134" fmla="+- 0 -1109 -2301"/>
                          <a:gd name="T135" fmla="*/ -1109 h 2142"/>
                          <a:gd name="T136" fmla="+- 0 7477 4682"/>
                          <a:gd name="T137" fmla="*/ T136 w 2983"/>
                          <a:gd name="T138" fmla="+- 0 -1183 -2301"/>
                          <a:gd name="T139" fmla="*/ -1183 h 2142"/>
                          <a:gd name="T140" fmla="+- 0 7448 4682"/>
                          <a:gd name="T141" fmla="*/ T140 w 2983"/>
                          <a:gd name="T142" fmla="+- 0 -1256 -2301"/>
                          <a:gd name="T143" fmla="*/ -1256 h 2142"/>
                          <a:gd name="T144" fmla="+- 0 7417 4682"/>
                          <a:gd name="T145" fmla="*/ T144 w 2983"/>
                          <a:gd name="T146" fmla="+- 0 -1327 -2301"/>
                          <a:gd name="T147" fmla="*/ -1327 h 2142"/>
                          <a:gd name="T148" fmla="+- 0 7384 4682"/>
                          <a:gd name="T149" fmla="*/ T148 w 2983"/>
                          <a:gd name="T150" fmla="+- 0 -1397 -2301"/>
                          <a:gd name="T151" fmla="*/ -1397 h 2142"/>
                          <a:gd name="T152" fmla="+- 0 7349 4682"/>
                          <a:gd name="T153" fmla="*/ T152 w 2983"/>
                          <a:gd name="T154" fmla="+- 0 -1466 -2301"/>
                          <a:gd name="T155" fmla="*/ -1466 h 2142"/>
                          <a:gd name="T156" fmla="+- 0 7311 4682"/>
                          <a:gd name="T157" fmla="*/ T156 w 2983"/>
                          <a:gd name="T158" fmla="+- 0 -1532 -2301"/>
                          <a:gd name="T159" fmla="*/ -1532 h 2142"/>
                          <a:gd name="T160" fmla="+- 0 7272 4682"/>
                          <a:gd name="T161" fmla="*/ T160 w 2983"/>
                          <a:gd name="T162" fmla="+- 0 -1597 -2301"/>
                          <a:gd name="T163" fmla="*/ -1597 h 2142"/>
                          <a:gd name="T164" fmla="+- 0 7230 4682"/>
                          <a:gd name="T165" fmla="*/ T164 w 2983"/>
                          <a:gd name="T166" fmla="+- 0 -1661 -2301"/>
                          <a:gd name="T167" fmla="*/ -1661 h 2142"/>
                          <a:gd name="T168" fmla="+- 0 7140 4682"/>
                          <a:gd name="T169" fmla="*/ T168 w 2983"/>
                          <a:gd name="T170" fmla="+- 0 -1782 -2301"/>
                          <a:gd name="T171" fmla="*/ -1782 h 2142"/>
                          <a:gd name="T172" fmla="+- 0 7045 4682"/>
                          <a:gd name="T173" fmla="*/ T172 w 2983"/>
                          <a:gd name="T174" fmla="+- 0 -1891 -2301"/>
                          <a:gd name="T175" fmla="*/ -1891 h 2142"/>
                          <a:gd name="T176" fmla="+- 0 6946 4682"/>
                          <a:gd name="T177" fmla="*/ T176 w 2983"/>
                          <a:gd name="T178" fmla="+- 0 -1987 -2301"/>
                          <a:gd name="T179" fmla="*/ -1987 h 2142"/>
                          <a:gd name="T180" fmla="+- 0 6843 4682"/>
                          <a:gd name="T181" fmla="*/ T180 w 2983"/>
                          <a:gd name="T182" fmla="+- 0 -2070 -2301"/>
                          <a:gd name="T183" fmla="*/ -2070 h 2142"/>
                          <a:gd name="T184" fmla="+- 0 6736 4682"/>
                          <a:gd name="T185" fmla="*/ T184 w 2983"/>
                          <a:gd name="T186" fmla="+- 0 -2141 -2301"/>
                          <a:gd name="T187" fmla="*/ -2141 h 2142"/>
                          <a:gd name="T188" fmla="+- 0 6627 4682"/>
                          <a:gd name="T189" fmla="*/ T188 w 2983"/>
                          <a:gd name="T190" fmla="+- 0 -2198 -2301"/>
                          <a:gd name="T191" fmla="*/ -2198 h 2142"/>
                          <a:gd name="T192" fmla="+- 0 6516 4682"/>
                          <a:gd name="T193" fmla="*/ T192 w 2983"/>
                          <a:gd name="T194" fmla="+- 0 -2243 -2301"/>
                          <a:gd name="T195" fmla="*/ -2243 h 2142"/>
                          <a:gd name="T196" fmla="+- 0 6403 4682"/>
                          <a:gd name="T197" fmla="*/ T196 w 2983"/>
                          <a:gd name="T198" fmla="+- 0 -2275 -2301"/>
                          <a:gd name="T199" fmla="*/ -2275 h 2142"/>
                          <a:gd name="T200" fmla="+- 0 6288 4682"/>
                          <a:gd name="T201" fmla="*/ T200 w 2983"/>
                          <a:gd name="T202" fmla="+- 0 -2294 -2301"/>
                          <a:gd name="T203" fmla="*/ -2294 h 2142"/>
                          <a:gd name="T204" fmla="+- 0 6174 4682"/>
                          <a:gd name="T205" fmla="*/ T204 w 2983"/>
                          <a:gd name="T206" fmla="+- 0 -2301 -2301"/>
                          <a:gd name="T207" fmla="*/ -2301 h 2142"/>
                          <a:gd name="T208" fmla="+- 0 6059 4682"/>
                          <a:gd name="T209" fmla="*/ T208 w 2983"/>
                          <a:gd name="T210" fmla="+- 0 -2294 -2301"/>
                          <a:gd name="T211" fmla="*/ -2294 h 2142"/>
                          <a:gd name="T212" fmla="+- 0 5945 4682"/>
                          <a:gd name="T213" fmla="*/ T212 w 2983"/>
                          <a:gd name="T214" fmla="+- 0 -2275 -2301"/>
                          <a:gd name="T215" fmla="*/ -2275 h 2142"/>
                          <a:gd name="T216" fmla="+- 0 5832 4682"/>
                          <a:gd name="T217" fmla="*/ T216 w 2983"/>
                          <a:gd name="T218" fmla="+- 0 -2243 -2301"/>
                          <a:gd name="T219" fmla="*/ -2243 h 2142"/>
                          <a:gd name="T220" fmla="+- 0 5721 4682"/>
                          <a:gd name="T221" fmla="*/ T220 w 2983"/>
                          <a:gd name="T222" fmla="+- 0 -2198 -2301"/>
                          <a:gd name="T223" fmla="*/ -2198 h 2142"/>
                          <a:gd name="T224" fmla="+- 0 5612 4682"/>
                          <a:gd name="T225" fmla="*/ T224 w 2983"/>
                          <a:gd name="T226" fmla="+- 0 -2140 -2301"/>
                          <a:gd name="T227" fmla="*/ -2140 h 2142"/>
                          <a:gd name="T228" fmla="+- 0 5506 4682"/>
                          <a:gd name="T229" fmla="*/ T228 w 2983"/>
                          <a:gd name="T230" fmla="+- 0 -2069 -2301"/>
                          <a:gd name="T231" fmla="*/ -2069 h 2142"/>
                          <a:gd name="T232" fmla="+- 0 5403 4682"/>
                          <a:gd name="T233" fmla="*/ T232 w 2983"/>
                          <a:gd name="T234" fmla="+- 0 -1986 -2301"/>
                          <a:gd name="T235" fmla="*/ -1986 h 2142"/>
                          <a:gd name="T236" fmla="+- 0 5304 4682"/>
                          <a:gd name="T237" fmla="*/ T236 w 2983"/>
                          <a:gd name="T238" fmla="+- 0 -1890 -2301"/>
                          <a:gd name="T239" fmla="*/ -1890 h 2142"/>
                          <a:gd name="T240" fmla="+- 0 5210 4682"/>
                          <a:gd name="T241" fmla="*/ T240 w 2983"/>
                          <a:gd name="T242" fmla="+- 0 -1781 -2301"/>
                          <a:gd name="T243" fmla="*/ -1781 h 2142"/>
                          <a:gd name="T244" fmla="+- 0 5120 4682"/>
                          <a:gd name="T245" fmla="*/ T244 w 2983"/>
                          <a:gd name="T246" fmla="+- 0 -1659 -2301"/>
                          <a:gd name="T247" fmla="*/ -1659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438" y="642"/>
                            </a:moveTo>
                            <a:lnTo>
                              <a:pt x="396" y="705"/>
                            </a:lnTo>
                            <a:lnTo>
                              <a:pt x="356" y="770"/>
                            </a:lnTo>
                            <a:lnTo>
                              <a:pt x="318" y="836"/>
                            </a:lnTo>
                            <a:lnTo>
                              <a:pt x="283" y="904"/>
                            </a:lnTo>
                            <a:lnTo>
                              <a:pt x="249" y="974"/>
                            </a:lnTo>
                            <a:lnTo>
                              <a:pt x="218" y="1045"/>
                            </a:lnTo>
                            <a:lnTo>
                              <a:pt x="189" y="1117"/>
                            </a:lnTo>
                            <a:lnTo>
                              <a:pt x="162" y="1191"/>
                            </a:lnTo>
                            <a:lnTo>
                              <a:pt x="137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5" y="1497"/>
                            </a:lnTo>
                            <a:lnTo>
                              <a:pt x="58" y="1576"/>
                            </a:lnTo>
                            <a:lnTo>
                              <a:pt x="44" y="1656"/>
                            </a:lnTo>
                            <a:lnTo>
                              <a:pt x="31" y="1736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4" y="58"/>
                            </a:lnTo>
                            <a:lnTo>
                              <a:pt x="1721" y="26"/>
                            </a:lnTo>
                            <a:lnTo>
                              <a:pt x="1606" y="7"/>
                            </a:lnTo>
                            <a:lnTo>
                              <a:pt x="1492" y="0"/>
                            </a:lnTo>
                            <a:lnTo>
                              <a:pt x="1377" y="7"/>
                            </a:lnTo>
                            <a:lnTo>
                              <a:pt x="1263" y="26"/>
                            </a:lnTo>
                            <a:lnTo>
                              <a:pt x="1150" y="58"/>
                            </a:lnTo>
                            <a:lnTo>
                              <a:pt x="1039" y="103"/>
                            </a:lnTo>
                            <a:lnTo>
                              <a:pt x="930" y="161"/>
                            </a:lnTo>
                            <a:lnTo>
                              <a:pt x="824" y="232"/>
                            </a:lnTo>
                            <a:lnTo>
                              <a:pt x="721" y="315"/>
                            </a:lnTo>
                            <a:lnTo>
                              <a:pt x="622" y="411"/>
                            </a:lnTo>
                            <a:lnTo>
                              <a:pt x="528" y="520"/>
                            </a:lnTo>
                            <a:lnTo>
                              <a:pt x="438" y="642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5"/>
                      <a:ext cx="2983" cy="1752"/>
                      <a:chOff x="4634" y="-3855"/>
                      <a:chExt cx="2983" cy="1752"/>
                    </a:xfrm>
                  </p:grpSpPr>
                  <p:sp>
                    <p:nvSpPr>
                      <p:cNvPr id="1035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5"/>
                        <a:ext cx="2983" cy="1752"/>
                      </a:xfrm>
                      <a:custGeom>
                        <a:avLst/>
                        <a:gdLst>
                          <a:gd name="T0" fmla="+- 0 7617 4634"/>
                          <a:gd name="T1" fmla="*/ T0 w 2983"/>
                          <a:gd name="T2" fmla="+- 0 -3855 -3855"/>
                          <a:gd name="T3" fmla="*/ -3855 h 1752"/>
                          <a:gd name="T4" fmla="+- 0 4634 4634"/>
                          <a:gd name="T5" fmla="*/ T4 w 2983"/>
                          <a:gd name="T6" fmla="+- 0 -3855 -3855"/>
                          <a:gd name="T7" fmla="*/ -3855 h 1752"/>
                          <a:gd name="T8" fmla="+- 0 4636 4634"/>
                          <a:gd name="T9" fmla="*/ T8 w 2983"/>
                          <a:gd name="T10" fmla="+- 0 -3788 -3855"/>
                          <a:gd name="T11" fmla="*/ -3788 h 1752"/>
                          <a:gd name="T12" fmla="+- 0 4640 4634"/>
                          <a:gd name="T13" fmla="*/ T12 w 2983"/>
                          <a:gd name="T14" fmla="+- 0 -3721 -3855"/>
                          <a:gd name="T15" fmla="*/ -3721 h 1752"/>
                          <a:gd name="T16" fmla="+- 0 4646 4634"/>
                          <a:gd name="T17" fmla="*/ T16 w 2983"/>
                          <a:gd name="T18" fmla="+- 0 -3655 -3855"/>
                          <a:gd name="T19" fmla="*/ -3655 h 1752"/>
                          <a:gd name="T20" fmla="+- 0 4655 4634"/>
                          <a:gd name="T21" fmla="*/ T20 w 2983"/>
                          <a:gd name="T22" fmla="+- 0 -3589 -3855"/>
                          <a:gd name="T23" fmla="*/ -3589 h 1752"/>
                          <a:gd name="T24" fmla="+- 0 4665 4634"/>
                          <a:gd name="T25" fmla="*/ T24 w 2983"/>
                          <a:gd name="T26" fmla="+- 0 -3523 -3855"/>
                          <a:gd name="T27" fmla="*/ -3523 h 1752"/>
                          <a:gd name="T28" fmla="+- 0 4677 4634"/>
                          <a:gd name="T29" fmla="*/ T28 w 2983"/>
                          <a:gd name="T30" fmla="+- 0 -3457 -3855"/>
                          <a:gd name="T31" fmla="*/ -3457 h 1752"/>
                          <a:gd name="T32" fmla="+- 0 4692 4634"/>
                          <a:gd name="T33" fmla="*/ T32 w 2983"/>
                          <a:gd name="T34" fmla="+- 0 -3392 -3855"/>
                          <a:gd name="T35" fmla="*/ -3392 h 1752"/>
                          <a:gd name="T36" fmla="+- 0 4708 4634"/>
                          <a:gd name="T37" fmla="*/ T36 w 2983"/>
                          <a:gd name="T38" fmla="+- 0 -3328 -3855"/>
                          <a:gd name="T39" fmla="*/ -3328 h 1752"/>
                          <a:gd name="T40" fmla="+- 0 4727 4634"/>
                          <a:gd name="T41" fmla="*/ T40 w 2983"/>
                          <a:gd name="T42" fmla="+- 0 -3264 -3855"/>
                          <a:gd name="T43" fmla="*/ -3264 h 1752"/>
                          <a:gd name="T44" fmla="+- 0 4748 4634"/>
                          <a:gd name="T45" fmla="*/ T44 w 2983"/>
                          <a:gd name="T46" fmla="+- 0 -3201 -3855"/>
                          <a:gd name="T47" fmla="*/ -3201 h 1752"/>
                          <a:gd name="T48" fmla="+- 0 4770 4634"/>
                          <a:gd name="T49" fmla="*/ T48 w 2983"/>
                          <a:gd name="T50" fmla="+- 0 -3139 -3855"/>
                          <a:gd name="T51" fmla="*/ -3139 h 1752"/>
                          <a:gd name="T52" fmla="+- 0 4795 4634"/>
                          <a:gd name="T53" fmla="*/ T52 w 2983"/>
                          <a:gd name="T54" fmla="+- 0 -3077 -3855"/>
                          <a:gd name="T55" fmla="*/ -3077 h 1752"/>
                          <a:gd name="T56" fmla="+- 0 4822 4634"/>
                          <a:gd name="T57" fmla="*/ T56 w 2983"/>
                          <a:gd name="T58" fmla="+- 0 -3017 -3855"/>
                          <a:gd name="T59" fmla="*/ -3017 h 1752"/>
                          <a:gd name="T60" fmla="+- 0 4851 4634"/>
                          <a:gd name="T61" fmla="*/ T60 w 2983"/>
                          <a:gd name="T62" fmla="+- 0 -2958 -3855"/>
                          <a:gd name="T63" fmla="*/ -2958 h 1752"/>
                          <a:gd name="T64" fmla="+- 0 4882 4634"/>
                          <a:gd name="T65" fmla="*/ T64 w 2983"/>
                          <a:gd name="T66" fmla="+- 0 -2899 -3855"/>
                          <a:gd name="T67" fmla="*/ -2899 h 1752"/>
                          <a:gd name="T68" fmla="+- 0 4915 4634"/>
                          <a:gd name="T69" fmla="*/ T68 w 2983"/>
                          <a:gd name="T70" fmla="+- 0 -2842 -3855"/>
                          <a:gd name="T71" fmla="*/ -2842 h 1752"/>
                          <a:gd name="T72" fmla="+- 0 4950 4634"/>
                          <a:gd name="T73" fmla="*/ T72 w 2983"/>
                          <a:gd name="T74" fmla="+- 0 -2786 -3855"/>
                          <a:gd name="T75" fmla="*/ -2786 h 1752"/>
                          <a:gd name="T76" fmla="+- 0 4988 4634"/>
                          <a:gd name="T77" fmla="*/ T76 w 2983"/>
                          <a:gd name="T78" fmla="+- 0 -2731 -3855"/>
                          <a:gd name="T79" fmla="*/ -2731 h 1752"/>
                          <a:gd name="T80" fmla="+- 0 5027 4634"/>
                          <a:gd name="T81" fmla="*/ T80 w 2983"/>
                          <a:gd name="T82" fmla="+- 0 -2678 -3855"/>
                          <a:gd name="T83" fmla="*/ -2678 h 1752"/>
                          <a:gd name="T84" fmla="+- 0 5069 4634"/>
                          <a:gd name="T85" fmla="*/ T84 w 2983"/>
                          <a:gd name="T86" fmla="+- 0 -2627 -3855"/>
                          <a:gd name="T87" fmla="*/ -2627 h 1752"/>
                          <a:gd name="T88" fmla="+- 0 5159 4634"/>
                          <a:gd name="T89" fmla="*/ T88 w 2983"/>
                          <a:gd name="T90" fmla="+- 0 -2527 -3855"/>
                          <a:gd name="T91" fmla="*/ -2527 h 1752"/>
                          <a:gd name="T92" fmla="+- 0 5254 4634"/>
                          <a:gd name="T93" fmla="*/ T92 w 2983"/>
                          <a:gd name="T94" fmla="+- 0 -2438 -3855"/>
                          <a:gd name="T95" fmla="*/ -2438 h 1752"/>
                          <a:gd name="T96" fmla="+- 0 5353 4634"/>
                          <a:gd name="T97" fmla="*/ T96 w 2983"/>
                          <a:gd name="T98" fmla="+- 0 -2360 -3855"/>
                          <a:gd name="T99" fmla="*/ -2360 h 1752"/>
                          <a:gd name="T100" fmla="+- 0 5457 4634"/>
                          <a:gd name="T101" fmla="*/ T100 w 2983"/>
                          <a:gd name="T102" fmla="+- 0 -2291 -3855"/>
                          <a:gd name="T103" fmla="*/ -2291 h 1752"/>
                          <a:gd name="T104" fmla="+- 0 5563 4634"/>
                          <a:gd name="T105" fmla="*/ T104 w 2983"/>
                          <a:gd name="T106" fmla="+- 0 -2234 -3855"/>
                          <a:gd name="T107" fmla="*/ -2234 h 1752"/>
                          <a:gd name="T108" fmla="+- 0 5672 4634"/>
                          <a:gd name="T109" fmla="*/ T108 w 2983"/>
                          <a:gd name="T110" fmla="+- 0 -2187 -3855"/>
                          <a:gd name="T111" fmla="*/ -2187 h 1752"/>
                          <a:gd name="T112" fmla="+- 0 5784 4634"/>
                          <a:gd name="T113" fmla="*/ T112 w 2983"/>
                          <a:gd name="T114" fmla="+- 0 -2150 -3855"/>
                          <a:gd name="T115" fmla="*/ -2150 h 1752"/>
                          <a:gd name="T116" fmla="+- 0 5897 4634"/>
                          <a:gd name="T117" fmla="*/ T116 w 2983"/>
                          <a:gd name="T118" fmla="+- 0 -2124 -3855"/>
                          <a:gd name="T119" fmla="*/ -2124 h 1752"/>
                          <a:gd name="T120" fmla="+- 0 6011 4634"/>
                          <a:gd name="T121" fmla="*/ T120 w 2983"/>
                          <a:gd name="T122" fmla="+- 0 -2108 -3855"/>
                          <a:gd name="T123" fmla="*/ -2108 h 1752"/>
                          <a:gd name="T124" fmla="+- 0 6126 4634"/>
                          <a:gd name="T125" fmla="*/ T124 w 2983"/>
                          <a:gd name="T126" fmla="+- 0 -2103 -3855"/>
                          <a:gd name="T127" fmla="*/ -2103 h 1752"/>
                          <a:gd name="T128" fmla="+- 0 6240 4634"/>
                          <a:gd name="T129" fmla="*/ T128 w 2983"/>
                          <a:gd name="T130" fmla="+- 0 -2108 -3855"/>
                          <a:gd name="T131" fmla="*/ -2108 h 1752"/>
                          <a:gd name="T132" fmla="+- 0 6354 4634"/>
                          <a:gd name="T133" fmla="*/ T132 w 2983"/>
                          <a:gd name="T134" fmla="+- 0 -2124 -3855"/>
                          <a:gd name="T135" fmla="*/ -2124 h 1752"/>
                          <a:gd name="T136" fmla="+- 0 6468 4634"/>
                          <a:gd name="T137" fmla="*/ T136 w 2983"/>
                          <a:gd name="T138" fmla="+- 0 -2150 -3855"/>
                          <a:gd name="T139" fmla="*/ -2150 h 1752"/>
                          <a:gd name="T140" fmla="+- 0 6579 4634"/>
                          <a:gd name="T141" fmla="*/ T140 w 2983"/>
                          <a:gd name="T142" fmla="+- 0 -2186 -3855"/>
                          <a:gd name="T143" fmla="*/ -2186 h 1752"/>
                          <a:gd name="T144" fmla="+- 0 6688 4634"/>
                          <a:gd name="T145" fmla="*/ T144 w 2983"/>
                          <a:gd name="T146" fmla="+- 0 -2234 -3855"/>
                          <a:gd name="T147" fmla="*/ -2234 h 1752"/>
                          <a:gd name="T148" fmla="+- 0 6795 4634"/>
                          <a:gd name="T149" fmla="*/ T148 w 2983"/>
                          <a:gd name="T150" fmla="+- 0 -2291 -3855"/>
                          <a:gd name="T151" fmla="*/ -2291 h 1752"/>
                          <a:gd name="T152" fmla="+- 0 6898 4634"/>
                          <a:gd name="T153" fmla="*/ T152 w 2983"/>
                          <a:gd name="T154" fmla="+- 0 -2359 -3855"/>
                          <a:gd name="T155" fmla="*/ -2359 h 1752"/>
                          <a:gd name="T156" fmla="+- 0 6997 4634"/>
                          <a:gd name="T157" fmla="*/ T156 w 2983"/>
                          <a:gd name="T158" fmla="+- 0 -2437 -3855"/>
                          <a:gd name="T159" fmla="*/ -2437 h 1752"/>
                          <a:gd name="T160" fmla="+- 0 7092 4634"/>
                          <a:gd name="T161" fmla="*/ T160 w 2983"/>
                          <a:gd name="T162" fmla="+- 0 -2526 -3855"/>
                          <a:gd name="T163" fmla="*/ -2526 h 1752"/>
                          <a:gd name="T164" fmla="+- 0 7182 4634"/>
                          <a:gd name="T165" fmla="*/ T164 w 2983"/>
                          <a:gd name="T166" fmla="+- 0 -2626 -3855"/>
                          <a:gd name="T167" fmla="*/ -2626 h 1752"/>
                          <a:gd name="T168" fmla="+- 0 7224 4634"/>
                          <a:gd name="T169" fmla="*/ T168 w 2983"/>
                          <a:gd name="T170" fmla="+- 0 -2677 -3855"/>
                          <a:gd name="T171" fmla="*/ -2677 h 1752"/>
                          <a:gd name="T172" fmla="+- 0 7263 4634"/>
                          <a:gd name="T173" fmla="*/ T172 w 2983"/>
                          <a:gd name="T174" fmla="+- 0 -2731 -3855"/>
                          <a:gd name="T175" fmla="*/ -2731 h 1752"/>
                          <a:gd name="T176" fmla="+- 0 7301 4634"/>
                          <a:gd name="T177" fmla="*/ T176 w 2983"/>
                          <a:gd name="T178" fmla="+- 0 -2785 -3855"/>
                          <a:gd name="T179" fmla="*/ -2785 h 1752"/>
                          <a:gd name="T180" fmla="+- 0 7336 4634"/>
                          <a:gd name="T181" fmla="*/ T180 w 2983"/>
                          <a:gd name="T182" fmla="+- 0 -2841 -3855"/>
                          <a:gd name="T183" fmla="*/ -2841 h 1752"/>
                          <a:gd name="T184" fmla="+- 0 7369 4634"/>
                          <a:gd name="T185" fmla="*/ T184 w 2983"/>
                          <a:gd name="T186" fmla="+- 0 -2898 -3855"/>
                          <a:gd name="T187" fmla="*/ -2898 h 1752"/>
                          <a:gd name="T188" fmla="+- 0 7400 4634"/>
                          <a:gd name="T189" fmla="*/ T188 w 2983"/>
                          <a:gd name="T190" fmla="+- 0 -2957 -3855"/>
                          <a:gd name="T191" fmla="*/ -2957 h 1752"/>
                          <a:gd name="T192" fmla="+- 0 7429 4634"/>
                          <a:gd name="T193" fmla="*/ T192 w 2983"/>
                          <a:gd name="T194" fmla="+- 0 -3016 -3855"/>
                          <a:gd name="T195" fmla="*/ -3016 h 1752"/>
                          <a:gd name="T196" fmla="+- 0 7456 4634"/>
                          <a:gd name="T197" fmla="*/ T196 w 2983"/>
                          <a:gd name="T198" fmla="+- 0 -3077 -3855"/>
                          <a:gd name="T199" fmla="*/ -3077 h 1752"/>
                          <a:gd name="T200" fmla="+- 0 7481 4634"/>
                          <a:gd name="T201" fmla="*/ T200 w 2983"/>
                          <a:gd name="T202" fmla="+- 0 -3138 -3855"/>
                          <a:gd name="T203" fmla="*/ -3138 h 1752"/>
                          <a:gd name="T204" fmla="+- 0 7503 4634"/>
                          <a:gd name="T205" fmla="*/ T204 w 2983"/>
                          <a:gd name="T206" fmla="+- 0 -3200 -3855"/>
                          <a:gd name="T207" fmla="*/ -3200 h 1752"/>
                          <a:gd name="T208" fmla="+- 0 7524 4634"/>
                          <a:gd name="T209" fmla="*/ T208 w 2983"/>
                          <a:gd name="T210" fmla="+- 0 -3263 -3855"/>
                          <a:gd name="T211" fmla="*/ -3263 h 1752"/>
                          <a:gd name="T212" fmla="+- 0 7543 4634"/>
                          <a:gd name="T213" fmla="*/ T212 w 2983"/>
                          <a:gd name="T214" fmla="+- 0 -3327 -3855"/>
                          <a:gd name="T215" fmla="*/ -3327 h 1752"/>
                          <a:gd name="T216" fmla="+- 0 7559 4634"/>
                          <a:gd name="T217" fmla="*/ T216 w 2983"/>
                          <a:gd name="T218" fmla="+- 0 -3392 -3855"/>
                          <a:gd name="T219" fmla="*/ -3392 h 1752"/>
                          <a:gd name="T220" fmla="+- 0 7574 4634"/>
                          <a:gd name="T221" fmla="*/ T220 w 2983"/>
                          <a:gd name="T222" fmla="+- 0 -3457 -3855"/>
                          <a:gd name="T223" fmla="*/ -3457 h 1752"/>
                          <a:gd name="T224" fmla="+- 0 7586 4634"/>
                          <a:gd name="T225" fmla="*/ T224 w 2983"/>
                          <a:gd name="T226" fmla="+- 0 -3522 -3855"/>
                          <a:gd name="T227" fmla="*/ -3522 h 1752"/>
                          <a:gd name="T228" fmla="+- 0 7596 4634"/>
                          <a:gd name="T229" fmla="*/ T228 w 2983"/>
                          <a:gd name="T230" fmla="+- 0 -3588 -3855"/>
                          <a:gd name="T231" fmla="*/ -3588 h 1752"/>
                          <a:gd name="T232" fmla="+- 0 7605 4634"/>
                          <a:gd name="T233" fmla="*/ T232 w 2983"/>
                          <a:gd name="T234" fmla="+- 0 -3655 -3855"/>
                          <a:gd name="T235" fmla="*/ -3655 h 1752"/>
                          <a:gd name="T236" fmla="+- 0 7611 4634"/>
                          <a:gd name="T237" fmla="*/ T236 w 2983"/>
                          <a:gd name="T238" fmla="+- 0 -3721 -3855"/>
                          <a:gd name="T239" fmla="*/ -3721 h 1752"/>
                          <a:gd name="T240" fmla="+- 0 7615 4634"/>
                          <a:gd name="T241" fmla="*/ T240 w 2983"/>
                          <a:gd name="T242" fmla="+- 0 -3788 -3855"/>
                          <a:gd name="T243" fmla="*/ -3788 h 1752"/>
                          <a:gd name="T244" fmla="+- 0 7617 4634"/>
                          <a:gd name="T245" fmla="*/ T244 w 2983"/>
                          <a:gd name="T246" fmla="+- 0 -3855 -3855"/>
                          <a:gd name="T247" fmla="*/ -3855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983" y="0"/>
                            </a:moveTo>
                            <a:lnTo>
                              <a:pt x="0" y="0"/>
                            </a:lnTo>
                            <a:lnTo>
                              <a:pt x="2" y="67"/>
                            </a:lnTo>
                            <a:lnTo>
                              <a:pt x="6" y="134"/>
                            </a:lnTo>
                            <a:lnTo>
                              <a:pt x="12" y="200"/>
                            </a:lnTo>
                            <a:lnTo>
                              <a:pt x="21" y="266"/>
                            </a:lnTo>
                            <a:lnTo>
                              <a:pt x="31" y="332"/>
                            </a:lnTo>
                            <a:lnTo>
                              <a:pt x="43" y="398"/>
                            </a:lnTo>
                            <a:lnTo>
                              <a:pt x="58" y="463"/>
                            </a:lnTo>
                            <a:lnTo>
                              <a:pt x="74" y="527"/>
                            </a:lnTo>
                            <a:lnTo>
                              <a:pt x="93" y="591"/>
                            </a:lnTo>
                            <a:lnTo>
                              <a:pt x="114" y="654"/>
                            </a:lnTo>
                            <a:lnTo>
                              <a:pt x="136" y="716"/>
                            </a:lnTo>
                            <a:lnTo>
                              <a:pt x="161" y="778"/>
                            </a:lnTo>
                            <a:lnTo>
                              <a:pt x="188" y="838"/>
                            </a:lnTo>
                            <a:lnTo>
                              <a:pt x="217" y="897"/>
                            </a:lnTo>
                            <a:lnTo>
                              <a:pt x="248" y="956"/>
                            </a:lnTo>
                            <a:lnTo>
                              <a:pt x="281" y="1013"/>
                            </a:lnTo>
                            <a:lnTo>
                              <a:pt x="316" y="1069"/>
                            </a:lnTo>
                            <a:lnTo>
                              <a:pt x="354" y="1124"/>
                            </a:lnTo>
                            <a:lnTo>
                              <a:pt x="393" y="1177"/>
                            </a:lnTo>
                            <a:lnTo>
                              <a:pt x="435" y="1228"/>
                            </a:lnTo>
                            <a:lnTo>
                              <a:pt x="525" y="1328"/>
                            </a:lnTo>
                            <a:lnTo>
                              <a:pt x="620" y="1417"/>
                            </a:lnTo>
                            <a:lnTo>
                              <a:pt x="719" y="1495"/>
                            </a:lnTo>
                            <a:lnTo>
                              <a:pt x="823" y="1564"/>
                            </a:lnTo>
                            <a:lnTo>
                              <a:pt x="929" y="1621"/>
                            </a:lnTo>
                            <a:lnTo>
                              <a:pt x="1038" y="1668"/>
                            </a:lnTo>
                            <a:lnTo>
                              <a:pt x="1150" y="1705"/>
                            </a:lnTo>
                            <a:lnTo>
                              <a:pt x="1263" y="1731"/>
                            </a:lnTo>
                            <a:lnTo>
                              <a:pt x="1377" y="1747"/>
                            </a:lnTo>
                            <a:lnTo>
                              <a:pt x="1492" y="1752"/>
                            </a:lnTo>
                            <a:lnTo>
                              <a:pt x="1606" y="1747"/>
                            </a:lnTo>
                            <a:lnTo>
                              <a:pt x="1720" y="1731"/>
                            </a:lnTo>
                            <a:lnTo>
                              <a:pt x="1834" y="1705"/>
                            </a:lnTo>
                            <a:lnTo>
                              <a:pt x="1945" y="1669"/>
                            </a:lnTo>
                            <a:lnTo>
                              <a:pt x="2054" y="1621"/>
                            </a:lnTo>
                            <a:lnTo>
                              <a:pt x="2161" y="1564"/>
                            </a:lnTo>
                            <a:lnTo>
                              <a:pt x="2264" y="1496"/>
                            </a:lnTo>
                            <a:lnTo>
                              <a:pt x="2363" y="1418"/>
                            </a:lnTo>
                            <a:lnTo>
                              <a:pt x="2458" y="1329"/>
                            </a:lnTo>
                            <a:lnTo>
                              <a:pt x="2548" y="1229"/>
                            </a:lnTo>
                            <a:lnTo>
                              <a:pt x="2590" y="1178"/>
                            </a:lnTo>
                            <a:lnTo>
                              <a:pt x="2629" y="1124"/>
                            </a:lnTo>
                            <a:lnTo>
                              <a:pt x="2667" y="1070"/>
                            </a:lnTo>
                            <a:lnTo>
                              <a:pt x="2702" y="1014"/>
                            </a:lnTo>
                            <a:lnTo>
                              <a:pt x="2735" y="957"/>
                            </a:lnTo>
                            <a:lnTo>
                              <a:pt x="2766" y="898"/>
                            </a:lnTo>
                            <a:lnTo>
                              <a:pt x="2795" y="839"/>
                            </a:lnTo>
                            <a:lnTo>
                              <a:pt x="2822" y="778"/>
                            </a:lnTo>
                            <a:lnTo>
                              <a:pt x="2847" y="717"/>
                            </a:lnTo>
                            <a:lnTo>
                              <a:pt x="2869" y="655"/>
                            </a:lnTo>
                            <a:lnTo>
                              <a:pt x="2890" y="592"/>
                            </a:lnTo>
                            <a:lnTo>
                              <a:pt x="2909" y="528"/>
                            </a:lnTo>
                            <a:lnTo>
                              <a:pt x="2925" y="463"/>
                            </a:lnTo>
                            <a:lnTo>
                              <a:pt x="2940" y="398"/>
                            </a:lnTo>
                            <a:lnTo>
                              <a:pt x="2952" y="333"/>
                            </a:lnTo>
                            <a:lnTo>
                              <a:pt x="2962" y="267"/>
                            </a:lnTo>
                            <a:lnTo>
                              <a:pt x="2971" y="200"/>
                            </a:lnTo>
                            <a:lnTo>
                              <a:pt x="2977" y="134"/>
                            </a:lnTo>
                            <a:lnTo>
                              <a:pt x="2981" y="67"/>
                            </a:lnTo>
                            <a:lnTo>
                              <a:pt x="298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4"/>
                      <a:ext cx="2983" cy="1752"/>
                      <a:chOff x="4634" y="-3854"/>
                      <a:chExt cx="2983" cy="1752"/>
                    </a:xfrm>
                  </p:grpSpPr>
                  <p:sp>
                    <p:nvSpPr>
                      <p:cNvPr id="1034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4"/>
                        <a:ext cx="2983" cy="1752"/>
                      </a:xfrm>
                      <a:custGeom>
                        <a:avLst/>
                        <a:gdLst>
                          <a:gd name="T0" fmla="+- 0 7181 4634"/>
                          <a:gd name="T1" fmla="*/ T0 w 2983"/>
                          <a:gd name="T2" fmla="+- 0 -2624 -3854"/>
                          <a:gd name="T3" fmla="*/ -2624 h 1752"/>
                          <a:gd name="T4" fmla="+- 0 7223 4634"/>
                          <a:gd name="T5" fmla="*/ T4 w 2983"/>
                          <a:gd name="T6" fmla="+- 0 -2676 -3854"/>
                          <a:gd name="T7" fmla="*/ -2676 h 1752"/>
                          <a:gd name="T8" fmla="+- 0 7262 4634"/>
                          <a:gd name="T9" fmla="*/ T8 w 2983"/>
                          <a:gd name="T10" fmla="+- 0 -2730 -3854"/>
                          <a:gd name="T11" fmla="*/ -2730 h 1752"/>
                          <a:gd name="T12" fmla="+- 0 7300 4634"/>
                          <a:gd name="T13" fmla="*/ T12 w 2983"/>
                          <a:gd name="T14" fmla="+- 0 -2784 -3854"/>
                          <a:gd name="T15" fmla="*/ -2784 h 1752"/>
                          <a:gd name="T16" fmla="+- 0 7335 4634"/>
                          <a:gd name="T17" fmla="*/ T16 w 2983"/>
                          <a:gd name="T18" fmla="+- 0 -2840 -3854"/>
                          <a:gd name="T19" fmla="*/ -2840 h 1752"/>
                          <a:gd name="T20" fmla="+- 0 7368 4634"/>
                          <a:gd name="T21" fmla="*/ T20 w 2983"/>
                          <a:gd name="T22" fmla="+- 0 -2898 -3854"/>
                          <a:gd name="T23" fmla="*/ -2898 h 1752"/>
                          <a:gd name="T24" fmla="+- 0 7400 4634"/>
                          <a:gd name="T25" fmla="*/ T24 w 2983"/>
                          <a:gd name="T26" fmla="+- 0 -2956 -3854"/>
                          <a:gd name="T27" fmla="*/ -2956 h 1752"/>
                          <a:gd name="T28" fmla="+- 0 7429 4634"/>
                          <a:gd name="T29" fmla="*/ T28 w 2983"/>
                          <a:gd name="T30" fmla="+- 0 -3016 -3854"/>
                          <a:gd name="T31" fmla="*/ -3016 h 1752"/>
                          <a:gd name="T32" fmla="+- 0 7456 4634"/>
                          <a:gd name="T33" fmla="*/ T32 w 2983"/>
                          <a:gd name="T34" fmla="+- 0 -3076 -3854"/>
                          <a:gd name="T35" fmla="*/ -3076 h 1752"/>
                          <a:gd name="T36" fmla="+- 0 7481 4634"/>
                          <a:gd name="T37" fmla="*/ T36 w 2983"/>
                          <a:gd name="T38" fmla="+- 0 -3138 -3854"/>
                          <a:gd name="T39" fmla="*/ -3138 h 1752"/>
                          <a:gd name="T40" fmla="+- 0 7503 4634"/>
                          <a:gd name="T41" fmla="*/ T40 w 2983"/>
                          <a:gd name="T42" fmla="+- 0 -3200 -3854"/>
                          <a:gd name="T43" fmla="*/ -3200 h 1752"/>
                          <a:gd name="T44" fmla="+- 0 7524 4634"/>
                          <a:gd name="T45" fmla="*/ T44 w 2983"/>
                          <a:gd name="T46" fmla="+- 0 -3263 -3854"/>
                          <a:gd name="T47" fmla="*/ -3263 h 1752"/>
                          <a:gd name="T48" fmla="+- 0 7543 4634"/>
                          <a:gd name="T49" fmla="*/ T48 w 2983"/>
                          <a:gd name="T50" fmla="+- 0 -3327 -3854"/>
                          <a:gd name="T51" fmla="*/ -3327 h 1752"/>
                          <a:gd name="T52" fmla="+- 0 7559 4634"/>
                          <a:gd name="T53" fmla="*/ T52 w 2983"/>
                          <a:gd name="T54" fmla="+- 0 -3392 -3854"/>
                          <a:gd name="T55" fmla="*/ -3392 h 1752"/>
                          <a:gd name="T56" fmla="+- 0 7574 4634"/>
                          <a:gd name="T57" fmla="*/ T56 w 2983"/>
                          <a:gd name="T58" fmla="+- 0 -3457 -3854"/>
                          <a:gd name="T59" fmla="*/ -3457 h 1752"/>
                          <a:gd name="T60" fmla="+- 0 7586 4634"/>
                          <a:gd name="T61" fmla="*/ T60 w 2983"/>
                          <a:gd name="T62" fmla="+- 0 -3522 -3854"/>
                          <a:gd name="T63" fmla="*/ -3522 h 1752"/>
                          <a:gd name="T64" fmla="+- 0 7596 4634"/>
                          <a:gd name="T65" fmla="*/ T64 w 2983"/>
                          <a:gd name="T66" fmla="+- 0 -3588 -3854"/>
                          <a:gd name="T67" fmla="*/ -3588 h 1752"/>
                          <a:gd name="T68" fmla="+- 0 7605 4634"/>
                          <a:gd name="T69" fmla="*/ T68 w 2983"/>
                          <a:gd name="T70" fmla="+- 0 -3654 -3854"/>
                          <a:gd name="T71" fmla="*/ -3654 h 1752"/>
                          <a:gd name="T72" fmla="+- 0 7611 4634"/>
                          <a:gd name="T73" fmla="*/ T72 w 2983"/>
                          <a:gd name="T74" fmla="+- 0 -3721 -3854"/>
                          <a:gd name="T75" fmla="*/ -3721 h 1752"/>
                          <a:gd name="T76" fmla="+- 0 7615 4634"/>
                          <a:gd name="T77" fmla="*/ T76 w 2983"/>
                          <a:gd name="T78" fmla="+- 0 -3788 -3854"/>
                          <a:gd name="T79" fmla="*/ -3788 h 1752"/>
                          <a:gd name="T80" fmla="+- 0 7617 4634"/>
                          <a:gd name="T81" fmla="*/ T80 w 2983"/>
                          <a:gd name="T82" fmla="+- 0 -3854 -3854"/>
                          <a:gd name="T83" fmla="*/ -3854 h 1752"/>
                          <a:gd name="T84" fmla="+- 0 4634 4634"/>
                          <a:gd name="T85" fmla="*/ T84 w 2983"/>
                          <a:gd name="T86" fmla="+- 0 -3854 -3854"/>
                          <a:gd name="T87" fmla="*/ -3854 h 1752"/>
                          <a:gd name="T88" fmla="+- 0 4636 4634"/>
                          <a:gd name="T89" fmla="*/ T88 w 2983"/>
                          <a:gd name="T90" fmla="+- 0 -3788 -3854"/>
                          <a:gd name="T91" fmla="*/ -3788 h 1752"/>
                          <a:gd name="T92" fmla="+- 0 4640 4634"/>
                          <a:gd name="T93" fmla="*/ T92 w 2983"/>
                          <a:gd name="T94" fmla="+- 0 -3721 -3854"/>
                          <a:gd name="T95" fmla="*/ -3721 h 1752"/>
                          <a:gd name="T96" fmla="+- 0 4646 4634"/>
                          <a:gd name="T97" fmla="*/ T96 w 2983"/>
                          <a:gd name="T98" fmla="+- 0 -3655 -3854"/>
                          <a:gd name="T99" fmla="*/ -3655 h 1752"/>
                          <a:gd name="T100" fmla="+- 0 4655 4634"/>
                          <a:gd name="T101" fmla="*/ T100 w 2983"/>
                          <a:gd name="T102" fmla="+- 0 -3588 -3854"/>
                          <a:gd name="T103" fmla="*/ -3588 h 1752"/>
                          <a:gd name="T104" fmla="+- 0 4665 4634"/>
                          <a:gd name="T105" fmla="*/ T104 w 2983"/>
                          <a:gd name="T106" fmla="+- 0 -3523 -3854"/>
                          <a:gd name="T107" fmla="*/ -3523 h 1752"/>
                          <a:gd name="T108" fmla="+- 0 4677 4634"/>
                          <a:gd name="T109" fmla="*/ T108 w 2983"/>
                          <a:gd name="T110" fmla="+- 0 -3457 -3854"/>
                          <a:gd name="T111" fmla="*/ -3457 h 1752"/>
                          <a:gd name="T112" fmla="+- 0 4692 4634"/>
                          <a:gd name="T113" fmla="*/ T112 w 2983"/>
                          <a:gd name="T114" fmla="+- 0 -3392 -3854"/>
                          <a:gd name="T115" fmla="*/ -3392 h 1752"/>
                          <a:gd name="T116" fmla="+- 0 4708 4634"/>
                          <a:gd name="T117" fmla="*/ T116 w 2983"/>
                          <a:gd name="T118" fmla="+- 0 -3328 -3854"/>
                          <a:gd name="T119" fmla="*/ -3328 h 1752"/>
                          <a:gd name="T120" fmla="+- 0 4727 4634"/>
                          <a:gd name="T121" fmla="*/ T120 w 2983"/>
                          <a:gd name="T122" fmla="+- 0 -3264 -3854"/>
                          <a:gd name="T123" fmla="*/ -3264 h 1752"/>
                          <a:gd name="T124" fmla="+- 0 4748 4634"/>
                          <a:gd name="T125" fmla="*/ T124 w 2983"/>
                          <a:gd name="T126" fmla="+- 0 -3201 -3854"/>
                          <a:gd name="T127" fmla="*/ -3201 h 1752"/>
                          <a:gd name="T128" fmla="+- 0 4770 4634"/>
                          <a:gd name="T129" fmla="*/ T128 w 2983"/>
                          <a:gd name="T130" fmla="+- 0 -3139 -3854"/>
                          <a:gd name="T131" fmla="*/ -3139 h 1752"/>
                          <a:gd name="T132" fmla="+- 0 4795 4634"/>
                          <a:gd name="T133" fmla="*/ T132 w 2983"/>
                          <a:gd name="T134" fmla="+- 0 -3077 -3854"/>
                          <a:gd name="T135" fmla="*/ -3077 h 1752"/>
                          <a:gd name="T136" fmla="+- 0 4822 4634"/>
                          <a:gd name="T137" fmla="*/ T136 w 2983"/>
                          <a:gd name="T138" fmla="+- 0 -3017 -3854"/>
                          <a:gd name="T139" fmla="*/ -3017 h 1752"/>
                          <a:gd name="T140" fmla="+- 0 4851 4634"/>
                          <a:gd name="T141" fmla="*/ T140 w 2983"/>
                          <a:gd name="T142" fmla="+- 0 -2957 -3854"/>
                          <a:gd name="T143" fmla="*/ -2957 h 1752"/>
                          <a:gd name="T144" fmla="+- 0 4882 4634"/>
                          <a:gd name="T145" fmla="*/ T144 w 2983"/>
                          <a:gd name="T146" fmla="+- 0 -2899 -3854"/>
                          <a:gd name="T147" fmla="*/ -2899 h 1752"/>
                          <a:gd name="T148" fmla="+- 0 4915 4634"/>
                          <a:gd name="T149" fmla="*/ T148 w 2983"/>
                          <a:gd name="T150" fmla="+- 0 -2842 -3854"/>
                          <a:gd name="T151" fmla="*/ -2842 h 1752"/>
                          <a:gd name="T152" fmla="+- 0 4950 4634"/>
                          <a:gd name="T153" fmla="*/ T152 w 2983"/>
                          <a:gd name="T154" fmla="+- 0 -2786 -3854"/>
                          <a:gd name="T155" fmla="*/ -2786 h 1752"/>
                          <a:gd name="T156" fmla="+- 0 4988 4634"/>
                          <a:gd name="T157" fmla="*/ T156 w 2983"/>
                          <a:gd name="T158" fmla="+- 0 -2731 -3854"/>
                          <a:gd name="T159" fmla="*/ -2731 h 1752"/>
                          <a:gd name="T160" fmla="+- 0 5027 4634"/>
                          <a:gd name="T161" fmla="*/ T160 w 2983"/>
                          <a:gd name="T162" fmla="+- 0 -2678 -3854"/>
                          <a:gd name="T163" fmla="*/ -2678 h 1752"/>
                          <a:gd name="T164" fmla="+- 0 5069 4634"/>
                          <a:gd name="T165" fmla="*/ T164 w 2983"/>
                          <a:gd name="T166" fmla="+- 0 -2627 -3854"/>
                          <a:gd name="T167" fmla="*/ -2627 h 1752"/>
                          <a:gd name="T168" fmla="+- 0 5159 4634"/>
                          <a:gd name="T169" fmla="*/ T168 w 2983"/>
                          <a:gd name="T170" fmla="+- 0 -2527 -3854"/>
                          <a:gd name="T171" fmla="*/ -2527 h 1752"/>
                          <a:gd name="T172" fmla="+- 0 5254 4634"/>
                          <a:gd name="T173" fmla="*/ T172 w 2983"/>
                          <a:gd name="T174" fmla="+- 0 -2438 -3854"/>
                          <a:gd name="T175" fmla="*/ -2438 h 1752"/>
                          <a:gd name="T176" fmla="+- 0 5353 4634"/>
                          <a:gd name="T177" fmla="*/ T176 w 2983"/>
                          <a:gd name="T178" fmla="+- 0 -2360 -3854"/>
                          <a:gd name="T179" fmla="*/ -2360 h 1752"/>
                          <a:gd name="T180" fmla="+- 0 5457 4634"/>
                          <a:gd name="T181" fmla="*/ T180 w 2983"/>
                          <a:gd name="T182" fmla="+- 0 -2291 -3854"/>
                          <a:gd name="T183" fmla="*/ -2291 h 1752"/>
                          <a:gd name="T184" fmla="+- 0 5563 4634"/>
                          <a:gd name="T185" fmla="*/ T184 w 2983"/>
                          <a:gd name="T186" fmla="+- 0 -2234 -3854"/>
                          <a:gd name="T187" fmla="*/ -2234 h 1752"/>
                          <a:gd name="T188" fmla="+- 0 5672 4634"/>
                          <a:gd name="T189" fmla="*/ T188 w 2983"/>
                          <a:gd name="T190" fmla="+- 0 -2187 -3854"/>
                          <a:gd name="T191" fmla="*/ -2187 h 1752"/>
                          <a:gd name="T192" fmla="+- 0 5784 4634"/>
                          <a:gd name="T193" fmla="*/ T192 w 2983"/>
                          <a:gd name="T194" fmla="+- 0 -2150 -3854"/>
                          <a:gd name="T195" fmla="*/ -2150 h 1752"/>
                          <a:gd name="T196" fmla="+- 0 5897 4634"/>
                          <a:gd name="T197" fmla="*/ T196 w 2983"/>
                          <a:gd name="T198" fmla="+- 0 -2124 -3854"/>
                          <a:gd name="T199" fmla="*/ -2124 h 1752"/>
                          <a:gd name="T200" fmla="+- 0 6011 4634"/>
                          <a:gd name="T201" fmla="*/ T200 w 2983"/>
                          <a:gd name="T202" fmla="+- 0 -2108 -3854"/>
                          <a:gd name="T203" fmla="*/ -2108 h 1752"/>
                          <a:gd name="T204" fmla="+- 0 6126 4634"/>
                          <a:gd name="T205" fmla="*/ T204 w 2983"/>
                          <a:gd name="T206" fmla="+- 0 -2103 -3854"/>
                          <a:gd name="T207" fmla="*/ -2103 h 1752"/>
                          <a:gd name="T208" fmla="+- 0 6240 4634"/>
                          <a:gd name="T209" fmla="*/ T208 w 2983"/>
                          <a:gd name="T210" fmla="+- 0 -2108 -3854"/>
                          <a:gd name="T211" fmla="*/ -2108 h 1752"/>
                          <a:gd name="T212" fmla="+- 0 6354 4634"/>
                          <a:gd name="T213" fmla="*/ T212 w 2983"/>
                          <a:gd name="T214" fmla="+- 0 -2123 -3854"/>
                          <a:gd name="T215" fmla="*/ -2123 h 1752"/>
                          <a:gd name="T216" fmla="+- 0 6467 4634"/>
                          <a:gd name="T217" fmla="*/ T216 w 2983"/>
                          <a:gd name="T218" fmla="+- 0 -2150 -3854"/>
                          <a:gd name="T219" fmla="*/ -2150 h 1752"/>
                          <a:gd name="T220" fmla="+- 0 6578 4634"/>
                          <a:gd name="T221" fmla="*/ T220 w 2983"/>
                          <a:gd name="T222" fmla="+- 0 -2186 -3854"/>
                          <a:gd name="T223" fmla="*/ -2186 h 1752"/>
                          <a:gd name="T224" fmla="+- 0 6688 4634"/>
                          <a:gd name="T225" fmla="*/ T224 w 2983"/>
                          <a:gd name="T226" fmla="+- 0 -2233 -3854"/>
                          <a:gd name="T227" fmla="*/ -2233 h 1752"/>
                          <a:gd name="T228" fmla="+- 0 6794 4634"/>
                          <a:gd name="T229" fmla="*/ T228 w 2983"/>
                          <a:gd name="T230" fmla="+- 0 -2290 -3854"/>
                          <a:gd name="T231" fmla="*/ -2290 h 1752"/>
                          <a:gd name="T232" fmla="+- 0 6897 4634"/>
                          <a:gd name="T233" fmla="*/ T232 w 2983"/>
                          <a:gd name="T234" fmla="+- 0 -2358 -3854"/>
                          <a:gd name="T235" fmla="*/ -2358 h 1752"/>
                          <a:gd name="T236" fmla="+- 0 6996 4634"/>
                          <a:gd name="T237" fmla="*/ T236 w 2983"/>
                          <a:gd name="T238" fmla="+- 0 -2436 -3854"/>
                          <a:gd name="T239" fmla="*/ -2436 h 1752"/>
                          <a:gd name="T240" fmla="+- 0 7091 4634"/>
                          <a:gd name="T241" fmla="*/ T240 w 2983"/>
                          <a:gd name="T242" fmla="+- 0 -2525 -3854"/>
                          <a:gd name="T243" fmla="*/ -2525 h 1752"/>
                          <a:gd name="T244" fmla="+- 0 7181 4634"/>
                          <a:gd name="T245" fmla="*/ T244 w 2983"/>
                          <a:gd name="T246" fmla="+- 0 -2624 -3854"/>
                          <a:gd name="T247" fmla="*/ -2624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547" y="1230"/>
                            </a:moveTo>
                            <a:lnTo>
                              <a:pt x="2589" y="1178"/>
                            </a:lnTo>
                            <a:lnTo>
                              <a:pt x="2628" y="1124"/>
                            </a:lnTo>
                            <a:lnTo>
                              <a:pt x="2666" y="1070"/>
                            </a:lnTo>
                            <a:lnTo>
                              <a:pt x="2701" y="1014"/>
                            </a:lnTo>
                            <a:lnTo>
                              <a:pt x="2734" y="956"/>
                            </a:lnTo>
                            <a:lnTo>
                              <a:pt x="2766" y="898"/>
                            </a:lnTo>
                            <a:lnTo>
                              <a:pt x="2795" y="838"/>
                            </a:lnTo>
                            <a:lnTo>
                              <a:pt x="2822" y="778"/>
                            </a:lnTo>
                            <a:lnTo>
                              <a:pt x="2847" y="716"/>
                            </a:lnTo>
                            <a:lnTo>
                              <a:pt x="2869" y="654"/>
                            </a:lnTo>
                            <a:lnTo>
                              <a:pt x="2890" y="591"/>
                            </a:lnTo>
                            <a:lnTo>
                              <a:pt x="2909" y="527"/>
                            </a:lnTo>
                            <a:lnTo>
                              <a:pt x="2925" y="462"/>
                            </a:lnTo>
                            <a:lnTo>
                              <a:pt x="2940" y="397"/>
                            </a:lnTo>
                            <a:lnTo>
                              <a:pt x="2952" y="332"/>
                            </a:lnTo>
                            <a:lnTo>
                              <a:pt x="2962" y="266"/>
                            </a:lnTo>
                            <a:lnTo>
                              <a:pt x="2971" y="200"/>
                            </a:lnTo>
                            <a:lnTo>
                              <a:pt x="2977" y="133"/>
                            </a:lnTo>
                            <a:lnTo>
                              <a:pt x="2981" y="66"/>
                            </a:lnTo>
                            <a:lnTo>
                              <a:pt x="2983" y="0"/>
                            </a:lnTo>
                            <a:lnTo>
                              <a:pt x="0" y="0"/>
                            </a:lnTo>
                            <a:lnTo>
                              <a:pt x="2" y="66"/>
                            </a:lnTo>
                            <a:lnTo>
                              <a:pt x="6" y="133"/>
                            </a:lnTo>
                            <a:lnTo>
                              <a:pt x="12" y="199"/>
                            </a:lnTo>
                            <a:lnTo>
                              <a:pt x="21" y="266"/>
                            </a:lnTo>
                            <a:lnTo>
                              <a:pt x="31" y="331"/>
                            </a:lnTo>
                            <a:lnTo>
                              <a:pt x="43" y="397"/>
                            </a:lnTo>
                            <a:lnTo>
                              <a:pt x="58" y="462"/>
                            </a:lnTo>
                            <a:lnTo>
                              <a:pt x="74" y="526"/>
                            </a:lnTo>
                            <a:lnTo>
                              <a:pt x="93" y="590"/>
                            </a:lnTo>
                            <a:lnTo>
                              <a:pt x="114" y="653"/>
                            </a:lnTo>
                            <a:lnTo>
                              <a:pt x="136" y="715"/>
                            </a:lnTo>
                            <a:lnTo>
                              <a:pt x="161" y="777"/>
                            </a:lnTo>
                            <a:lnTo>
                              <a:pt x="188" y="837"/>
                            </a:lnTo>
                            <a:lnTo>
                              <a:pt x="217" y="897"/>
                            </a:lnTo>
                            <a:lnTo>
                              <a:pt x="248" y="955"/>
                            </a:lnTo>
                            <a:lnTo>
                              <a:pt x="281" y="1012"/>
                            </a:lnTo>
                            <a:lnTo>
                              <a:pt x="316" y="1068"/>
                            </a:lnTo>
                            <a:lnTo>
                              <a:pt x="354" y="1123"/>
                            </a:lnTo>
                            <a:lnTo>
                              <a:pt x="393" y="1176"/>
                            </a:lnTo>
                            <a:lnTo>
                              <a:pt x="435" y="1227"/>
                            </a:lnTo>
                            <a:lnTo>
                              <a:pt x="525" y="1327"/>
                            </a:lnTo>
                            <a:lnTo>
                              <a:pt x="620" y="1416"/>
                            </a:lnTo>
                            <a:lnTo>
                              <a:pt x="719" y="1494"/>
                            </a:lnTo>
                            <a:lnTo>
                              <a:pt x="823" y="1563"/>
                            </a:lnTo>
                            <a:lnTo>
                              <a:pt x="929" y="1620"/>
                            </a:lnTo>
                            <a:lnTo>
                              <a:pt x="1038" y="1667"/>
                            </a:lnTo>
                            <a:lnTo>
                              <a:pt x="1150" y="1704"/>
                            </a:lnTo>
                            <a:lnTo>
                              <a:pt x="1263" y="1730"/>
                            </a:lnTo>
                            <a:lnTo>
                              <a:pt x="1377" y="1746"/>
                            </a:lnTo>
                            <a:lnTo>
                              <a:pt x="1492" y="1751"/>
                            </a:lnTo>
                            <a:lnTo>
                              <a:pt x="1606" y="1746"/>
                            </a:lnTo>
                            <a:lnTo>
                              <a:pt x="1720" y="1731"/>
                            </a:lnTo>
                            <a:lnTo>
                              <a:pt x="1833" y="1704"/>
                            </a:lnTo>
                            <a:lnTo>
                              <a:pt x="1944" y="1668"/>
                            </a:lnTo>
                            <a:lnTo>
                              <a:pt x="2054" y="1621"/>
                            </a:lnTo>
                            <a:lnTo>
                              <a:pt x="2160" y="1564"/>
                            </a:lnTo>
                            <a:lnTo>
                              <a:pt x="2263" y="1496"/>
                            </a:lnTo>
                            <a:lnTo>
                              <a:pt x="2362" y="1418"/>
                            </a:lnTo>
                            <a:lnTo>
                              <a:pt x="2457" y="1329"/>
                            </a:lnTo>
                            <a:lnTo>
                              <a:pt x="2547" y="1230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6" y="-3790"/>
                      <a:ext cx="1796" cy="378"/>
                      <a:chOff x="5256" y="-3790"/>
                      <a:chExt cx="1796" cy="378"/>
                    </a:xfrm>
                  </p:grpSpPr>
                  <p:sp>
                    <p:nvSpPr>
                      <p:cNvPr id="1026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6" y="-3790"/>
                        <a:ext cx="1796" cy="378"/>
                      </a:xfrm>
                      <a:custGeom>
                        <a:avLst/>
                        <a:gdLst>
                          <a:gd name="T0" fmla="+- 0 7040 5256"/>
                          <a:gd name="T1" fmla="*/ T0 w 1796"/>
                          <a:gd name="T2" fmla="+- 0 -3790 -3790"/>
                          <a:gd name="T3" fmla="*/ -3790 h 378"/>
                          <a:gd name="T4" fmla="+- 0 5268 5256"/>
                          <a:gd name="T5" fmla="*/ T4 w 1796"/>
                          <a:gd name="T6" fmla="+- 0 -3790 -3790"/>
                          <a:gd name="T7" fmla="*/ -3790 h 378"/>
                          <a:gd name="T8" fmla="+- 0 5256 5256"/>
                          <a:gd name="T9" fmla="*/ T8 w 1796"/>
                          <a:gd name="T10" fmla="+- 0 -3778 -3790"/>
                          <a:gd name="T11" fmla="*/ -3778 h 378"/>
                          <a:gd name="T12" fmla="+- 0 5256 5256"/>
                          <a:gd name="T13" fmla="*/ T12 w 1796"/>
                          <a:gd name="T14" fmla="+- 0 -3425 -3790"/>
                          <a:gd name="T15" fmla="*/ -3425 h 378"/>
                          <a:gd name="T16" fmla="+- 0 5268 5256"/>
                          <a:gd name="T17" fmla="*/ T16 w 1796"/>
                          <a:gd name="T18" fmla="+- 0 -3413 -3790"/>
                          <a:gd name="T19" fmla="*/ -3413 h 378"/>
                          <a:gd name="T20" fmla="+- 0 7040 5256"/>
                          <a:gd name="T21" fmla="*/ T20 w 1796"/>
                          <a:gd name="T22" fmla="+- 0 -3413 -3790"/>
                          <a:gd name="T23" fmla="*/ -3413 h 378"/>
                          <a:gd name="T24" fmla="+- 0 7052 5256"/>
                          <a:gd name="T25" fmla="*/ T24 w 1796"/>
                          <a:gd name="T26" fmla="+- 0 -3425 -3790"/>
                          <a:gd name="T27" fmla="*/ -3425 h 378"/>
                          <a:gd name="T28" fmla="+- 0 7052 5256"/>
                          <a:gd name="T29" fmla="*/ T28 w 1796"/>
                          <a:gd name="T30" fmla="+- 0 -3778 -3790"/>
                          <a:gd name="T31" fmla="*/ -3778 h 378"/>
                          <a:gd name="T32" fmla="+- 0 7040 5256"/>
                          <a:gd name="T33" fmla="*/ T32 w 1796"/>
                          <a:gd name="T34" fmla="+- 0 -3790 -3790"/>
                          <a:gd name="T35" fmla="*/ -3790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37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784" y="377"/>
                            </a:lnTo>
                            <a:lnTo>
                              <a:pt x="1796" y="36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7" y="-3792"/>
                      <a:ext cx="1797" cy="378"/>
                      <a:chOff x="5257" y="-3792"/>
                      <a:chExt cx="1797" cy="378"/>
                    </a:xfrm>
                  </p:grpSpPr>
                  <p:sp>
                    <p:nvSpPr>
                      <p:cNvPr id="1025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7" y="-3792"/>
                        <a:ext cx="1797" cy="378"/>
                      </a:xfrm>
                      <a:custGeom>
                        <a:avLst/>
                        <a:gdLst>
                          <a:gd name="T0" fmla="+- 0 5284 5257"/>
                          <a:gd name="T1" fmla="*/ T0 w 1797"/>
                          <a:gd name="T2" fmla="+- 0 -3792 -3792"/>
                          <a:gd name="T3" fmla="*/ -3792 h 378"/>
                          <a:gd name="T4" fmla="+- 0 7025 5257"/>
                          <a:gd name="T5" fmla="*/ T4 w 1797"/>
                          <a:gd name="T6" fmla="+- 0 -3792 -3792"/>
                          <a:gd name="T7" fmla="*/ -3792 h 378"/>
                          <a:gd name="T8" fmla="+- 0 7044 5257"/>
                          <a:gd name="T9" fmla="*/ T8 w 1797"/>
                          <a:gd name="T10" fmla="+- 0 -3783 -3792"/>
                          <a:gd name="T11" fmla="*/ -3783 h 378"/>
                          <a:gd name="T12" fmla="+- 0 7054 5257"/>
                          <a:gd name="T13" fmla="*/ T12 w 1797"/>
                          <a:gd name="T14" fmla="+- 0 -3764 -3792"/>
                          <a:gd name="T15" fmla="*/ -3764 h 378"/>
                          <a:gd name="T16" fmla="+- 0 7054 5257"/>
                          <a:gd name="T17" fmla="*/ T16 w 1797"/>
                          <a:gd name="T18" fmla="+- 0 -3440 -3792"/>
                          <a:gd name="T19" fmla="*/ -3440 h 378"/>
                          <a:gd name="T20" fmla="+- 0 7045 5257"/>
                          <a:gd name="T21" fmla="*/ T20 w 1797"/>
                          <a:gd name="T22" fmla="+- 0 -3421 -3792"/>
                          <a:gd name="T23" fmla="*/ -3421 h 378"/>
                          <a:gd name="T24" fmla="+- 0 7026 5257"/>
                          <a:gd name="T25" fmla="*/ T24 w 1797"/>
                          <a:gd name="T26" fmla="+- 0 -3415 -3792"/>
                          <a:gd name="T27" fmla="*/ -3415 h 378"/>
                          <a:gd name="T28" fmla="+- 0 5283 5257"/>
                          <a:gd name="T29" fmla="*/ T28 w 1797"/>
                          <a:gd name="T30" fmla="+- 0 -3415 -3792"/>
                          <a:gd name="T31" fmla="*/ -3415 h 378"/>
                          <a:gd name="T32" fmla="+- 0 5264 5257"/>
                          <a:gd name="T33" fmla="*/ T32 w 1797"/>
                          <a:gd name="T34" fmla="+- 0 -3420 -3792"/>
                          <a:gd name="T35" fmla="*/ -3420 h 378"/>
                          <a:gd name="T36" fmla="+- 0 5257 5257"/>
                          <a:gd name="T37" fmla="*/ T36 w 1797"/>
                          <a:gd name="T38" fmla="+- 0 -3438 -3792"/>
                          <a:gd name="T39" fmla="*/ -3438 h 378"/>
                          <a:gd name="T40" fmla="+- 0 5257 5257"/>
                          <a:gd name="T41" fmla="*/ T40 w 1797"/>
                          <a:gd name="T42" fmla="+- 0 -3763 -3792"/>
                          <a:gd name="T43" fmla="*/ -3763 h 378"/>
                          <a:gd name="T44" fmla="+- 0 5263 5257"/>
                          <a:gd name="T45" fmla="*/ T44 w 1797"/>
                          <a:gd name="T46" fmla="+- 0 -3782 -3792"/>
                          <a:gd name="T47" fmla="*/ -3782 h 378"/>
                          <a:gd name="T48" fmla="+- 0 5282 5257"/>
                          <a:gd name="T49" fmla="*/ T48 w 1797"/>
                          <a:gd name="T50" fmla="+- 0 -3792 -3792"/>
                          <a:gd name="T51" fmla="*/ -3792 h 378"/>
                          <a:gd name="T52" fmla="+- 0 5284 5257"/>
                          <a:gd name="T53" fmla="*/ T52 w 1797"/>
                          <a:gd name="T54" fmla="+- 0 -3792 -3792"/>
                          <a:gd name="T55" fmla="*/ -3792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</a:cxnLst>
                        <a:rect l="0" t="0" r="r" b="b"/>
                        <a:pathLst>
                          <a:path w="1797" h="378">
                            <a:moveTo>
                              <a:pt x="27" y="0"/>
                            </a:moveTo>
                            <a:lnTo>
                              <a:pt x="1768" y="0"/>
                            </a:lnTo>
                            <a:lnTo>
                              <a:pt x="1787" y="9"/>
                            </a:lnTo>
                            <a:lnTo>
                              <a:pt x="1797" y="28"/>
                            </a:lnTo>
                            <a:lnTo>
                              <a:pt x="1797" y="352"/>
                            </a:lnTo>
                            <a:lnTo>
                              <a:pt x="1788" y="371"/>
                            </a:lnTo>
                            <a:lnTo>
                              <a:pt x="1769" y="377"/>
                            </a:lnTo>
                            <a:lnTo>
                              <a:pt x="26" y="377"/>
                            </a:lnTo>
                            <a:lnTo>
                              <a:pt x="7" y="372"/>
                            </a:lnTo>
                            <a:lnTo>
                              <a:pt x="0" y="354"/>
                            </a:lnTo>
                            <a:lnTo>
                              <a:pt x="0" y="29"/>
                            </a:lnTo>
                            <a:lnTo>
                              <a:pt x="6" y="10"/>
                            </a:lnTo>
                            <a:lnTo>
                              <a:pt x="25" y="0"/>
                            </a:ln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3" y="-501"/>
                      <a:ext cx="1794" cy="270"/>
                      <a:chOff x="5243" y="-501"/>
                      <a:chExt cx="1794" cy="270"/>
                    </a:xfrm>
                  </p:grpSpPr>
                  <p:sp>
                    <p:nvSpPr>
                      <p:cNvPr id="1024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3" y="-501"/>
                        <a:ext cx="1794" cy="270"/>
                      </a:xfrm>
                      <a:custGeom>
                        <a:avLst/>
                        <a:gdLst>
                          <a:gd name="T0" fmla="+- 0 7069 5287"/>
                          <a:gd name="T1" fmla="*/ T0 w 1794"/>
                          <a:gd name="T2" fmla="+- 0 -580 -580"/>
                          <a:gd name="T3" fmla="*/ -580 h 270"/>
                          <a:gd name="T4" fmla="+- 0 5299 5287"/>
                          <a:gd name="T5" fmla="*/ T4 w 1794"/>
                          <a:gd name="T6" fmla="+- 0 -580 -580"/>
                          <a:gd name="T7" fmla="*/ -580 h 270"/>
                          <a:gd name="T8" fmla="+- 0 5287 5287"/>
                          <a:gd name="T9" fmla="*/ T8 w 1794"/>
                          <a:gd name="T10" fmla="+- 0 -568 -580"/>
                          <a:gd name="T11" fmla="*/ -568 h 270"/>
                          <a:gd name="T12" fmla="+- 0 5287 5287"/>
                          <a:gd name="T13" fmla="*/ T12 w 1794"/>
                          <a:gd name="T14" fmla="+- 0 -323 -580"/>
                          <a:gd name="T15" fmla="*/ -323 h 270"/>
                          <a:gd name="T16" fmla="+- 0 5299 5287"/>
                          <a:gd name="T17" fmla="*/ T16 w 1794"/>
                          <a:gd name="T18" fmla="+- 0 -310 -580"/>
                          <a:gd name="T19" fmla="*/ -310 h 270"/>
                          <a:gd name="T20" fmla="+- 0 7069 5287"/>
                          <a:gd name="T21" fmla="*/ T20 w 1794"/>
                          <a:gd name="T22" fmla="+- 0 -310 -580"/>
                          <a:gd name="T23" fmla="*/ -310 h 270"/>
                          <a:gd name="T24" fmla="+- 0 7081 5287"/>
                          <a:gd name="T25" fmla="*/ T24 w 1794"/>
                          <a:gd name="T26" fmla="+- 0 -323 -580"/>
                          <a:gd name="T27" fmla="*/ -323 h 270"/>
                          <a:gd name="T28" fmla="+- 0 7081 5287"/>
                          <a:gd name="T29" fmla="*/ T28 w 1794"/>
                          <a:gd name="T30" fmla="+- 0 -568 -580"/>
                          <a:gd name="T31" fmla="*/ -568 h 270"/>
                          <a:gd name="T32" fmla="+- 0 7069 5287"/>
                          <a:gd name="T33" fmla="*/ T32 w 1794"/>
                          <a:gd name="T34" fmla="+- 0 -580 -580"/>
                          <a:gd name="T35" fmla="*/ -580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4" h="270">
                            <a:moveTo>
                              <a:pt x="1782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7"/>
                            </a:lnTo>
                            <a:lnTo>
                              <a:pt x="12" y="270"/>
                            </a:lnTo>
                            <a:lnTo>
                              <a:pt x="1782" y="270"/>
                            </a:lnTo>
                            <a:lnTo>
                              <a:pt x="1794" y="257"/>
                            </a:lnTo>
                            <a:lnTo>
                              <a:pt x="1794" y="12"/>
                            </a:lnTo>
                            <a:lnTo>
                              <a:pt x="178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4" y="-2910"/>
                      <a:ext cx="1770" cy="373"/>
                      <a:chOff x="5284" y="-2910"/>
                      <a:chExt cx="1770" cy="373"/>
                    </a:xfrm>
                  </p:grpSpPr>
                  <p:sp>
                    <p:nvSpPr>
                      <p:cNvPr id="30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84" y="-2910"/>
                        <a:ext cx="1770" cy="373"/>
                      </a:xfrm>
                      <a:custGeom>
                        <a:avLst/>
                        <a:gdLst>
                          <a:gd name="T0" fmla="+- 0 6852 5494"/>
                          <a:gd name="T1" fmla="*/ T0 w 1370"/>
                          <a:gd name="T2" fmla="+- 0 -2910 -2910"/>
                          <a:gd name="T3" fmla="*/ -2910 h 303"/>
                          <a:gd name="T4" fmla="+- 0 5507 5494"/>
                          <a:gd name="T5" fmla="*/ T4 w 1370"/>
                          <a:gd name="T6" fmla="+- 0 -2910 -2910"/>
                          <a:gd name="T7" fmla="*/ -2910 h 303"/>
                          <a:gd name="T8" fmla="+- 0 5494 5494"/>
                          <a:gd name="T9" fmla="*/ T8 w 1370"/>
                          <a:gd name="T10" fmla="+- 0 -2898 -2910"/>
                          <a:gd name="T11" fmla="*/ -2898 h 303"/>
                          <a:gd name="T12" fmla="+- 0 5494 5494"/>
                          <a:gd name="T13" fmla="*/ T12 w 1370"/>
                          <a:gd name="T14" fmla="+- 0 -2619 -2910"/>
                          <a:gd name="T15" fmla="*/ -2619 h 303"/>
                          <a:gd name="T16" fmla="+- 0 5507 5494"/>
                          <a:gd name="T17" fmla="*/ T16 w 1370"/>
                          <a:gd name="T18" fmla="+- 0 -2606 -2910"/>
                          <a:gd name="T19" fmla="*/ -2606 h 303"/>
                          <a:gd name="T20" fmla="+- 0 6852 5494"/>
                          <a:gd name="T21" fmla="*/ T20 w 1370"/>
                          <a:gd name="T22" fmla="+- 0 -2606 -2910"/>
                          <a:gd name="T23" fmla="*/ -2606 h 303"/>
                          <a:gd name="T24" fmla="+- 0 6864 5494"/>
                          <a:gd name="T25" fmla="*/ T24 w 1370"/>
                          <a:gd name="T26" fmla="+- 0 -2619 -2910"/>
                          <a:gd name="T27" fmla="*/ -2619 h 303"/>
                          <a:gd name="T28" fmla="+- 0 6864 5494"/>
                          <a:gd name="T29" fmla="*/ T28 w 1370"/>
                          <a:gd name="T30" fmla="+- 0 -2898 -2910"/>
                          <a:gd name="T31" fmla="*/ -2898 h 303"/>
                          <a:gd name="T32" fmla="+- 0 6852 5494"/>
                          <a:gd name="T33" fmla="*/ T32 w 1370"/>
                          <a:gd name="T34" fmla="+- 0 -2910 -2910"/>
                          <a:gd name="T35" fmla="*/ -2910 h 30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70" h="303">
                            <a:moveTo>
                              <a:pt x="1358" y="0"/>
                            </a:moveTo>
                            <a:lnTo>
                              <a:pt x="13" y="0"/>
                            </a:lnTo>
                            <a:lnTo>
                              <a:pt x="0" y="12"/>
                            </a:lnTo>
                            <a:lnTo>
                              <a:pt x="0" y="291"/>
                            </a:lnTo>
                            <a:lnTo>
                              <a:pt x="13" y="304"/>
                            </a:lnTo>
                            <a:lnTo>
                              <a:pt x="1358" y="304"/>
                            </a:lnTo>
                            <a:lnTo>
                              <a:pt x="1370" y="291"/>
                            </a:lnTo>
                            <a:lnTo>
                              <a:pt x="1370" y="12"/>
                            </a:lnTo>
                            <a:lnTo>
                              <a:pt x="135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2444"/>
                      <a:ext cx="1743" cy="725"/>
                      <a:chOff x="5262" y="-2444"/>
                      <a:chExt cx="1743" cy="725"/>
                    </a:xfrm>
                  </p:grpSpPr>
                  <p:sp>
                    <p:nvSpPr>
                      <p:cNvPr id="2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2444"/>
                        <a:ext cx="1743" cy="725"/>
                      </a:xfrm>
                      <a:custGeom>
                        <a:avLst/>
                        <a:gdLst>
                          <a:gd name="T0" fmla="+- 0 6835 5500"/>
                          <a:gd name="T1" fmla="*/ T0 w 1347"/>
                          <a:gd name="T2" fmla="+- 0 -2490 -2490"/>
                          <a:gd name="T3" fmla="*/ -2490 h 725"/>
                          <a:gd name="T4" fmla="+- 0 5512 5500"/>
                          <a:gd name="T5" fmla="*/ T4 w 1347"/>
                          <a:gd name="T6" fmla="+- 0 -2490 -2490"/>
                          <a:gd name="T7" fmla="*/ -2490 h 725"/>
                          <a:gd name="T8" fmla="+- 0 5500 5500"/>
                          <a:gd name="T9" fmla="*/ T8 w 1347"/>
                          <a:gd name="T10" fmla="+- 0 -2478 -2490"/>
                          <a:gd name="T11" fmla="*/ -2478 h 725"/>
                          <a:gd name="T12" fmla="+- 0 5500 5500"/>
                          <a:gd name="T13" fmla="*/ T12 w 1347"/>
                          <a:gd name="T14" fmla="+- 0 -1777 -2490"/>
                          <a:gd name="T15" fmla="*/ -1777 h 725"/>
                          <a:gd name="T16" fmla="+- 0 5512 5500"/>
                          <a:gd name="T17" fmla="*/ T16 w 1347"/>
                          <a:gd name="T18" fmla="+- 0 -1765 -2490"/>
                          <a:gd name="T19" fmla="*/ -1765 h 725"/>
                          <a:gd name="T20" fmla="+- 0 6835 5500"/>
                          <a:gd name="T21" fmla="*/ T20 w 1347"/>
                          <a:gd name="T22" fmla="+- 0 -1765 -2490"/>
                          <a:gd name="T23" fmla="*/ -1765 h 725"/>
                          <a:gd name="T24" fmla="+- 0 6847 5500"/>
                          <a:gd name="T25" fmla="*/ T24 w 1347"/>
                          <a:gd name="T26" fmla="+- 0 -1777 -2490"/>
                          <a:gd name="T27" fmla="*/ -1777 h 725"/>
                          <a:gd name="T28" fmla="+- 0 6847 5500"/>
                          <a:gd name="T29" fmla="*/ T28 w 1347"/>
                          <a:gd name="T30" fmla="+- 0 -2478 -2490"/>
                          <a:gd name="T31" fmla="*/ -2478 h 725"/>
                          <a:gd name="T32" fmla="+- 0 6835 5500"/>
                          <a:gd name="T33" fmla="*/ T32 w 1347"/>
                          <a:gd name="T34" fmla="+- 0 -2490 -2490"/>
                          <a:gd name="T35" fmla="*/ -2490 h 725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47" h="725">
                            <a:moveTo>
                              <a:pt x="1335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713"/>
                            </a:lnTo>
                            <a:lnTo>
                              <a:pt x="12" y="725"/>
                            </a:lnTo>
                            <a:lnTo>
                              <a:pt x="1335" y="725"/>
                            </a:lnTo>
                            <a:lnTo>
                              <a:pt x="1347" y="713"/>
                            </a:lnTo>
                            <a:lnTo>
                              <a:pt x="1347" y="12"/>
                            </a:lnTo>
                            <a:lnTo>
                              <a:pt x="133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0" y="-1582"/>
                      <a:ext cx="2098" cy="378"/>
                      <a:chOff x="5120" y="-1582"/>
                      <a:chExt cx="2098" cy="378"/>
                    </a:xfrm>
                  </p:grpSpPr>
                  <p:sp>
                    <p:nvSpPr>
                      <p:cNvPr id="26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0" y="-1582"/>
                        <a:ext cx="2098" cy="378"/>
                      </a:xfrm>
                      <a:custGeom>
                        <a:avLst/>
                        <a:gdLst>
                          <a:gd name="T0" fmla="+- 0 6807 5500"/>
                          <a:gd name="T1" fmla="*/ T0 w 1319"/>
                          <a:gd name="T2" fmla="+- 0 -1648 -1648"/>
                          <a:gd name="T3" fmla="*/ -1648 h 378"/>
                          <a:gd name="T4" fmla="+- 0 5512 5500"/>
                          <a:gd name="T5" fmla="*/ T4 w 1319"/>
                          <a:gd name="T6" fmla="+- 0 -1648 -1648"/>
                          <a:gd name="T7" fmla="*/ -1648 h 378"/>
                          <a:gd name="T8" fmla="+- 0 5500 5500"/>
                          <a:gd name="T9" fmla="*/ T8 w 1319"/>
                          <a:gd name="T10" fmla="+- 0 -1636 -1648"/>
                          <a:gd name="T11" fmla="*/ -1636 h 378"/>
                          <a:gd name="T12" fmla="+- 0 5500 5500"/>
                          <a:gd name="T13" fmla="*/ T12 w 1319"/>
                          <a:gd name="T14" fmla="+- 0 -1283 -1648"/>
                          <a:gd name="T15" fmla="*/ -1283 h 378"/>
                          <a:gd name="T16" fmla="+- 0 5512 5500"/>
                          <a:gd name="T17" fmla="*/ T16 w 1319"/>
                          <a:gd name="T18" fmla="+- 0 -1271 -1648"/>
                          <a:gd name="T19" fmla="*/ -1271 h 378"/>
                          <a:gd name="T20" fmla="+- 0 6807 5500"/>
                          <a:gd name="T21" fmla="*/ T20 w 1319"/>
                          <a:gd name="T22" fmla="+- 0 -1271 -1648"/>
                          <a:gd name="T23" fmla="*/ -1271 h 378"/>
                          <a:gd name="T24" fmla="+- 0 6819 5500"/>
                          <a:gd name="T25" fmla="*/ T24 w 1319"/>
                          <a:gd name="T26" fmla="+- 0 -1283 -1648"/>
                          <a:gd name="T27" fmla="*/ -1283 h 378"/>
                          <a:gd name="T28" fmla="+- 0 6819 5500"/>
                          <a:gd name="T29" fmla="*/ T28 w 1319"/>
                          <a:gd name="T30" fmla="+- 0 -1636 -1648"/>
                          <a:gd name="T31" fmla="*/ -1636 h 378"/>
                          <a:gd name="T32" fmla="+- 0 6807 5500"/>
                          <a:gd name="T33" fmla="*/ T32 w 1319"/>
                          <a:gd name="T34" fmla="+- 0 -1648 -1648"/>
                          <a:gd name="T35" fmla="*/ -1648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19" h="378">
                            <a:moveTo>
                              <a:pt x="1307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307" y="377"/>
                            </a:lnTo>
                            <a:lnTo>
                              <a:pt x="1319" y="365"/>
                            </a:lnTo>
                            <a:lnTo>
                              <a:pt x="1319" y="12"/>
                            </a:lnTo>
                            <a:lnTo>
                              <a:pt x="130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6" cy="270"/>
                      <a:chOff x="5262" y="-3296"/>
                      <a:chExt cx="1796" cy="270"/>
                    </a:xfrm>
                  </p:grpSpPr>
                  <p:sp>
                    <p:nvSpPr>
                      <p:cNvPr id="2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6" cy="270"/>
                      </a:xfrm>
                      <a:custGeom>
                        <a:avLst/>
                        <a:gdLst>
                          <a:gd name="T0" fmla="+- 0 7046 5262"/>
                          <a:gd name="T1" fmla="*/ T0 w 1796"/>
                          <a:gd name="T2" fmla="+- 0 -3296 -3296"/>
                          <a:gd name="T3" fmla="*/ -3296 h 270"/>
                          <a:gd name="T4" fmla="+- 0 5274 5262"/>
                          <a:gd name="T5" fmla="*/ T4 w 1796"/>
                          <a:gd name="T6" fmla="+- 0 -3296 -3296"/>
                          <a:gd name="T7" fmla="*/ -3296 h 270"/>
                          <a:gd name="T8" fmla="+- 0 5262 5262"/>
                          <a:gd name="T9" fmla="*/ T8 w 1796"/>
                          <a:gd name="T10" fmla="+- 0 -3284 -3296"/>
                          <a:gd name="T11" fmla="*/ -3284 h 270"/>
                          <a:gd name="T12" fmla="+- 0 5262 5262"/>
                          <a:gd name="T13" fmla="*/ T12 w 1796"/>
                          <a:gd name="T14" fmla="+- 0 -3038 -3296"/>
                          <a:gd name="T15" fmla="*/ -3038 h 270"/>
                          <a:gd name="T16" fmla="+- 0 5274 5262"/>
                          <a:gd name="T17" fmla="*/ T16 w 1796"/>
                          <a:gd name="T18" fmla="+- 0 -3026 -3296"/>
                          <a:gd name="T19" fmla="*/ -3026 h 270"/>
                          <a:gd name="T20" fmla="+- 0 7046 5262"/>
                          <a:gd name="T21" fmla="*/ T20 w 1796"/>
                          <a:gd name="T22" fmla="+- 0 -3026 -3296"/>
                          <a:gd name="T23" fmla="*/ -3026 h 270"/>
                          <a:gd name="T24" fmla="+- 0 7058 5262"/>
                          <a:gd name="T25" fmla="*/ T24 w 1796"/>
                          <a:gd name="T26" fmla="+- 0 -3038 -3296"/>
                          <a:gd name="T27" fmla="*/ -3038 h 270"/>
                          <a:gd name="T28" fmla="+- 0 7058 5262"/>
                          <a:gd name="T29" fmla="*/ T28 w 1796"/>
                          <a:gd name="T30" fmla="+- 0 -3284 -3296"/>
                          <a:gd name="T31" fmla="*/ -3284 h 270"/>
                          <a:gd name="T32" fmla="+- 0 7046 5262"/>
                          <a:gd name="T33" fmla="*/ T32 w 1796"/>
                          <a:gd name="T34" fmla="+- 0 -3296 -3296"/>
                          <a:gd name="T35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270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8"/>
                            </a:lnTo>
                            <a:lnTo>
                              <a:pt x="12" y="270"/>
                            </a:lnTo>
                            <a:lnTo>
                              <a:pt x="1784" y="270"/>
                            </a:lnTo>
                            <a:lnTo>
                              <a:pt x="1796" y="258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2" y="-3296"/>
                      <a:ext cx="1798" cy="270"/>
                      <a:chOff x="5262" y="-3296"/>
                      <a:chExt cx="1798" cy="270"/>
                    </a:xfrm>
                  </p:grpSpPr>
                  <p:sp>
                    <p:nvSpPr>
                      <p:cNvPr id="23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2" y="-3296"/>
                        <a:ext cx="1798" cy="270"/>
                      </a:xfrm>
                      <a:custGeom>
                        <a:avLst/>
                        <a:gdLst>
                          <a:gd name="T0" fmla="+- 0 5290 5262"/>
                          <a:gd name="T1" fmla="*/ T0 w 1798"/>
                          <a:gd name="T2" fmla="+- 0 -3296 -3296"/>
                          <a:gd name="T3" fmla="*/ -3296 h 270"/>
                          <a:gd name="T4" fmla="+- 0 7031 5262"/>
                          <a:gd name="T5" fmla="*/ T4 w 1798"/>
                          <a:gd name="T6" fmla="+- 0 -3296 -3296"/>
                          <a:gd name="T7" fmla="*/ -3296 h 270"/>
                          <a:gd name="T8" fmla="+- 0 7046 5262"/>
                          <a:gd name="T9" fmla="*/ T8 w 1798"/>
                          <a:gd name="T10" fmla="+- 0 -3296 -3296"/>
                          <a:gd name="T11" fmla="*/ -3296 h 270"/>
                          <a:gd name="T12" fmla="+- 0 7058 5262"/>
                          <a:gd name="T13" fmla="*/ T12 w 1798"/>
                          <a:gd name="T14" fmla="+- 0 -3284 -3296"/>
                          <a:gd name="T15" fmla="*/ -3284 h 270"/>
                          <a:gd name="T16" fmla="+- 0 7059 5262"/>
                          <a:gd name="T17" fmla="*/ T16 w 1798"/>
                          <a:gd name="T18" fmla="+- 0 -3269 -3296"/>
                          <a:gd name="T19" fmla="*/ -3269 h 270"/>
                          <a:gd name="T20" fmla="+- 0 7059 5262"/>
                          <a:gd name="T21" fmla="*/ T20 w 1798"/>
                          <a:gd name="T22" fmla="+- 0 -3053 -3296"/>
                          <a:gd name="T23" fmla="*/ -3053 h 270"/>
                          <a:gd name="T24" fmla="+- 0 7058 5262"/>
                          <a:gd name="T25" fmla="*/ T24 w 1798"/>
                          <a:gd name="T26" fmla="+- 0 -3038 -3296"/>
                          <a:gd name="T27" fmla="*/ -3038 h 270"/>
                          <a:gd name="T28" fmla="+- 0 7046 5262"/>
                          <a:gd name="T29" fmla="*/ T28 w 1798"/>
                          <a:gd name="T30" fmla="+- 0 -3026 -3296"/>
                          <a:gd name="T31" fmla="*/ -3026 h 270"/>
                          <a:gd name="T32" fmla="+- 0 7031 5262"/>
                          <a:gd name="T33" fmla="*/ T32 w 1798"/>
                          <a:gd name="T34" fmla="+- 0 -3026 -3296"/>
                          <a:gd name="T35" fmla="*/ -3026 h 270"/>
                          <a:gd name="T36" fmla="+- 0 5289 5262"/>
                          <a:gd name="T37" fmla="*/ T36 w 1798"/>
                          <a:gd name="T38" fmla="+- 0 -3026 -3296"/>
                          <a:gd name="T39" fmla="*/ -3026 h 270"/>
                          <a:gd name="T40" fmla="+- 0 5274 5262"/>
                          <a:gd name="T41" fmla="*/ T40 w 1798"/>
                          <a:gd name="T42" fmla="+- 0 -3026 -3296"/>
                          <a:gd name="T43" fmla="*/ -3026 h 270"/>
                          <a:gd name="T44" fmla="+- 0 5262 5262"/>
                          <a:gd name="T45" fmla="*/ T44 w 1798"/>
                          <a:gd name="T46" fmla="+- 0 -3038 -3296"/>
                          <a:gd name="T47" fmla="*/ -3038 h 270"/>
                          <a:gd name="T48" fmla="+- 0 5263 5262"/>
                          <a:gd name="T49" fmla="*/ T48 w 1798"/>
                          <a:gd name="T50" fmla="+- 0 -3053 -3296"/>
                          <a:gd name="T51" fmla="*/ -3053 h 270"/>
                          <a:gd name="T52" fmla="+- 0 5263 5262"/>
                          <a:gd name="T53" fmla="*/ T52 w 1798"/>
                          <a:gd name="T54" fmla="+- 0 -3269 -3296"/>
                          <a:gd name="T55" fmla="*/ -3269 h 270"/>
                          <a:gd name="T56" fmla="+- 0 5262 5262"/>
                          <a:gd name="T57" fmla="*/ T56 w 1798"/>
                          <a:gd name="T58" fmla="+- 0 -3284 -3296"/>
                          <a:gd name="T59" fmla="*/ -3284 h 270"/>
                          <a:gd name="T60" fmla="+- 0 5274 5262"/>
                          <a:gd name="T61" fmla="*/ T60 w 1798"/>
                          <a:gd name="T62" fmla="+- 0 -3296 -3296"/>
                          <a:gd name="T63" fmla="*/ -3296 h 270"/>
                          <a:gd name="T64" fmla="+- 0 5290 5262"/>
                          <a:gd name="T65" fmla="*/ T64 w 1798"/>
                          <a:gd name="T66" fmla="+- 0 -3296 -3296"/>
                          <a:gd name="T67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</a:cxnLst>
                        <a:rect l="0" t="0" r="r" b="b"/>
                        <a:pathLst>
                          <a:path w="1798" h="270">
                            <a:moveTo>
                              <a:pt x="28" y="0"/>
                            </a:moveTo>
                            <a:lnTo>
                              <a:pt x="1769" y="0"/>
                            </a:lnTo>
                            <a:lnTo>
                              <a:pt x="1784" y="0"/>
                            </a:lnTo>
                            <a:lnTo>
                              <a:pt x="1796" y="12"/>
                            </a:lnTo>
                            <a:lnTo>
                              <a:pt x="1797" y="27"/>
                            </a:lnTo>
                            <a:lnTo>
                              <a:pt x="1797" y="243"/>
                            </a:lnTo>
                            <a:lnTo>
                              <a:pt x="1796" y="258"/>
                            </a:lnTo>
                            <a:lnTo>
                              <a:pt x="1784" y="270"/>
                            </a:lnTo>
                            <a:lnTo>
                              <a:pt x="1769" y="270"/>
                            </a:lnTo>
                            <a:lnTo>
                              <a:pt x="27" y="270"/>
                            </a:lnTo>
                            <a:lnTo>
                              <a:pt x="12" y="270"/>
                            </a:lnTo>
                            <a:lnTo>
                              <a:pt x="0" y="258"/>
                            </a:lnTo>
                            <a:lnTo>
                              <a:pt x="1" y="243"/>
                            </a:lnTo>
                            <a:lnTo>
                              <a:pt x="1" y="27"/>
                            </a:lnTo>
                            <a:lnTo>
                              <a:pt x="0" y="12"/>
                            </a:lnTo>
                            <a:lnTo>
                              <a:pt x="12" y="0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noFill/>
                      <a:ln w="6851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3" y="-1107"/>
                      <a:ext cx="2301" cy="534"/>
                      <a:chOff x="4993" y="-1107"/>
                      <a:chExt cx="2301" cy="534"/>
                    </a:xfrm>
                  </p:grpSpPr>
                  <p:sp>
                    <p:nvSpPr>
                      <p:cNvPr id="22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3" y="-1107"/>
                        <a:ext cx="2301" cy="534"/>
                      </a:xfrm>
                      <a:custGeom>
                        <a:avLst/>
                        <a:gdLst>
                          <a:gd name="T0" fmla="+- 0 7071 5287"/>
                          <a:gd name="T1" fmla="*/ T0 w 1796"/>
                          <a:gd name="T2" fmla="+- 0 -1154 -1154"/>
                          <a:gd name="T3" fmla="*/ -1154 h 458"/>
                          <a:gd name="T4" fmla="+- 0 5299 5287"/>
                          <a:gd name="T5" fmla="*/ T4 w 1796"/>
                          <a:gd name="T6" fmla="+- 0 -1154 -1154"/>
                          <a:gd name="T7" fmla="*/ -1154 h 458"/>
                          <a:gd name="T8" fmla="+- 0 5287 5287"/>
                          <a:gd name="T9" fmla="*/ T8 w 1796"/>
                          <a:gd name="T10" fmla="+- 0 -1142 -1154"/>
                          <a:gd name="T11" fmla="*/ -1142 h 458"/>
                          <a:gd name="T12" fmla="+- 0 5287 5287"/>
                          <a:gd name="T13" fmla="*/ T12 w 1796"/>
                          <a:gd name="T14" fmla="+- 0 -709 -1154"/>
                          <a:gd name="T15" fmla="*/ -709 h 458"/>
                          <a:gd name="T16" fmla="+- 0 5299 5287"/>
                          <a:gd name="T17" fmla="*/ T16 w 1796"/>
                          <a:gd name="T18" fmla="+- 0 -697 -1154"/>
                          <a:gd name="T19" fmla="*/ -697 h 458"/>
                          <a:gd name="T20" fmla="+- 0 7071 5287"/>
                          <a:gd name="T21" fmla="*/ T20 w 1796"/>
                          <a:gd name="T22" fmla="+- 0 -697 -1154"/>
                          <a:gd name="T23" fmla="*/ -697 h 458"/>
                          <a:gd name="T24" fmla="+- 0 7083 5287"/>
                          <a:gd name="T25" fmla="*/ T24 w 1796"/>
                          <a:gd name="T26" fmla="+- 0 -709 -1154"/>
                          <a:gd name="T27" fmla="*/ -709 h 458"/>
                          <a:gd name="T28" fmla="+- 0 7083 5287"/>
                          <a:gd name="T29" fmla="*/ T28 w 1796"/>
                          <a:gd name="T30" fmla="+- 0 -1142 -1154"/>
                          <a:gd name="T31" fmla="*/ -1142 h 458"/>
                          <a:gd name="T32" fmla="+- 0 7071 5287"/>
                          <a:gd name="T33" fmla="*/ T32 w 1796"/>
                          <a:gd name="T34" fmla="+- 0 -1154 -1154"/>
                          <a:gd name="T35" fmla="*/ -1154 h 45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45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445"/>
                            </a:lnTo>
                            <a:lnTo>
                              <a:pt x="12" y="457"/>
                            </a:lnTo>
                            <a:lnTo>
                              <a:pt x="1784" y="457"/>
                            </a:lnTo>
                            <a:lnTo>
                              <a:pt x="1796" y="44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5" name="Rectangle 64"/>
                  <p:cNvSpPr/>
                  <p:nvPr/>
                </p:nvSpPr>
                <p:spPr>
                  <a:xfrm>
                    <a:off x="1858334" y="1382206"/>
                    <a:ext cx="3102562" cy="3183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HPC ABDS SYSTEM (Middleware)</a:t>
                    </a: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4018108" y="1835259"/>
                  <a:ext cx="1961031" cy="3183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/>
                    <a:t>120 </a:t>
                  </a:r>
                  <a:r>
                    <a:rPr lang="en-US" sz="2000" dirty="0" smtClean="0"/>
                    <a:t>Software </a:t>
                  </a:r>
                  <a:r>
                    <a:rPr lang="en-US" sz="2000" dirty="0"/>
                    <a:t>Projects</a:t>
                  </a: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3445796" y="2384302"/>
                <a:ext cx="3156257" cy="56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System </a:t>
                </a:r>
                <a:r>
                  <a:rPr lang="en-US" sz="2000" dirty="0" smtClean="0"/>
                  <a:t>Abstraction/Standards</a:t>
                </a:r>
                <a:endParaRPr lang="en-US" sz="2000" dirty="0"/>
              </a:p>
              <a:p>
                <a:pPr algn="ctr"/>
                <a:r>
                  <a:rPr lang="en-US" sz="2000" dirty="0" smtClean="0"/>
                  <a:t>Data </a:t>
                </a:r>
                <a:r>
                  <a:rPr lang="en-US" sz="2000" dirty="0"/>
                  <a:t>Format </a:t>
                </a:r>
                <a:r>
                  <a:rPr lang="en-US" sz="2000" dirty="0" smtClean="0"/>
                  <a:t>and  </a:t>
                </a:r>
                <a:r>
                  <a:rPr lang="en-US" sz="2000" dirty="0"/>
                  <a:t>Storage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408514" y="3098768"/>
              <a:ext cx="3364604" cy="1052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HPC  </a:t>
              </a:r>
              <a:r>
                <a:rPr lang="en-US" sz="1600" dirty="0"/>
                <a:t>Yarn  for  Resource  management</a:t>
              </a:r>
            </a:p>
            <a:p>
              <a:r>
                <a:rPr lang="en-US" sz="1600" dirty="0" smtClean="0"/>
                <a:t>Horizontally </a:t>
              </a:r>
              <a:r>
                <a:rPr lang="en-US" sz="1600" dirty="0"/>
                <a:t>scalable parallel </a:t>
              </a:r>
              <a:endParaRPr lang="en-US" sz="1600" dirty="0" smtClean="0"/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                                       programming </a:t>
              </a:r>
              <a:r>
                <a:rPr lang="en-US" sz="1600" dirty="0"/>
                <a:t>model</a:t>
              </a:r>
            </a:p>
            <a:p>
              <a:r>
                <a:rPr lang="en-US" sz="1600" dirty="0" smtClean="0"/>
                <a:t>Collective </a:t>
              </a:r>
              <a:r>
                <a:rPr lang="en-US" sz="1600" dirty="0"/>
                <a:t>and Point to Point </a:t>
              </a:r>
              <a:r>
                <a:rPr lang="en-US" sz="1600" dirty="0" smtClean="0"/>
                <a:t>Communication</a:t>
              </a:r>
              <a:endParaRPr lang="en-US" sz="1600" dirty="0"/>
            </a:p>
            <a:p>
              <a:r>
                <a:rPr lang="en-US" sz="1600" dirty="0" smtClean="0"/>
                <a:t>Support </a:t>
              </a:r>
              <a:r>
                <a:rPr lang="en-US" sz="1600" dirty="0"/>
                <a:t>for </a:t>
              </a:r>
              <a:r>
                <a:rPr lang="en-US" sz="1600" dirty="0" smtClean="0"/>
                <a:t>iteration </a:t>
              </a:r>
              <a:r>
                <a:rPr lang="en-US" sz="1600" dirty="0"/>
                <a:t>(</a:t>
              </a:r>
              <a:r>
                <a:rPr lang="en-US" sz="1600" dirty="0" smtClean="0"/>
                <a:t>in memory </a:t>
              </a:r>
              <a:r>
                <a:rPr lang="en-US" sz="1600" dirty="0"/>
                <a:t>processing)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97065" y="4355360"/>
              <a:ext cx="3476052" cy="53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Application  Abstractions/Standards</a:t>
              </a:r>
              <a:endParaRPr lang="en-US" sz="2000" dirty="0"/>
            </a:p>
            <a:p>
              <a:r>
                <a:rPr lang="en-US" dirty="0"/>
                <a:t>Graphs, Networks, Images, </a:t>
              </a:r>
              <a:r>
                <a:rPr lang="en-US" dirty="0" smtClean="0"/>
                <a:t>Geospatial ..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73082" y="5042305"/>
              <a:ext cx="41309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Scalable Parallel Interoperable Data </a:t>
              </a:r>
              <a:r>
                <a:rPr lang="en-US" dirty="0" smtClean="0"/>
                <a:t>Analytics </a:t>
              </a:r>
              <a:r>
                <a:rPr lang="en-US" dirty="0"/>
                <a:t>Library (SPIDAL)</a:t>
              </a:r>
            </a:p>
            <a:p>
              <a:r>
                <a:rPr lang="en-US" dirty="0"/>
                <a:t>High performance Mahout, R, </a:t>
              </a:r>
              <a:r>
                <a:rPr lang="en-US" dirty="0" err="1"/>
                <a:t>Matlab</a:t>
              </a:r>
              <a:r>
                <a:rPr lang="en-US" dirty="0"/>
                <a:t> …..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71894" y="5964587"/>
              <a:ext cx="2747691" cy="318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High </a:t>
              </a:r>
              <a:r>
                <a:rPr lang="en-US" sz="2000" b="1" dirty="0" smtClean="0"/>
                <a:t>Performance Applications</a:t>
              </a:r>
              <a:endParaRPr lang="en-US" sz="2000" b="1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78507" y="2803428"/>
            <a:ext cx="1689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HPC ABDS</a:t>
            </a:r>
            <a:br>
              <a:rPr lang="en-US" sz="2800" b="1" dirty="0" smtClean="0"/>
            </a:br>
            <a:r>
              <a:rPr lang="en-US" sz="2800" b="1" dirty="0" smtClean="0"/>
              <a:t>Hourglass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96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29"/>
            <a:ext cx="7058346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SPIDAL (Scalable Parallel Interoperable Data Analytics Library)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Getting High Performance on Data Analytics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9" y="1047964"/>
            <a:ext cx="9144000" cy="59076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/>
              <a:t>On the systems side, we have two </a:t>
            </a:r>
            <a:r>
              <a:rPr lang="en-US" sz="1900" dirty="0" smtClean="0"/>
              <a:t>principles:</a:t>
            </a: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Apache Big Data Stack with ~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140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projects has important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broad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functionality with a vital large support organization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HPC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including MPI has striking success in delivering high performance, </a:t>
            </a:r>
            <a:endParaRPr lang="en-US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    however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with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fragile sustainability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model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dirty="0" smtClean="0"/>
              <a:t>There are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key systems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abstractions </a:t>
            </a:r>
            <a:r>
              <a:rPr lang="en-US" sz="1900" dirty="0"/>
              <a:t>which are levels in </a:t>
            </a:r>
            <a:r>
              <a:rPr lang="en-US" sz="1900" dirty="0" smtClean="0"/>
              <a:t>HPC-ABDS software </a:t>
            </a:r>
            <a:r>
              <a:rPr lang="en-US" sz="1900" dirty="0"/>
              <a:t>stack </a:t>
            </a:r>
            <a:r>
              <a:rPr lang="en-US" sz="1900" dirty="0" smtClean="0"/>
              <a:t>where </a:t>
            </a:r>
            <a:r>
              <a:rPr lang="en-US" sz="1900" dirty="0"/>
              <a:t>Apache approach needs careful integration with HPC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Resource management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Storage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Programming model -- horizontal scaling parallelism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Collective and </a:t>
            </a:r>
            <a:r>
              <a:rPr lang="en-US" sz="1900" dirty="0" smtClean="0"/>
              <a:t>Point-to-Point </a:t>
            </a:r>
            <a:r>
              <a:rPr lang="en-US" sz="1900" dirty="0"/>
              <a:t>communication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Support of </a:t>
            </a:r>
            <a:r>
              <a:rPr lang="en-US" sz="1900" dirty="0" smtClean="0"/>
              <a:t>iteration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Data </a:t>
            </a:r>
            <a:r>
              <a:rPr lang="en-US" sz="1900" dirty="0"/>
              <a:t>interface (not just key-value</a:t>
            </a:r>
            <a:r>
              <a:rPr lang="en-US" sz="1900" dirty="0" smtClean="0"/>
              <a:t>) but system also supports other important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application abstractions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Graphs/network</a:t>
            </a:r>
            <a:r>
              <a:rPr lang="en-US" sz="1900" dirty="0"/>
              <a:t> 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Geospatial</a:t>
            </a: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 smtClean="0"/>
              <a:t>Genes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Images, etc.</a:t>
            </a:r>
            <a:endParaRPr lang="en-US" sz="1900" dirty="0"/>
          </a:p>
          <a:p>
            <a:pPr>
              <a:spcBef>
                <a:spcPts val="0"/>
              </a:spcBef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363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Iterative </a:t>
            </a:r>
            <a:r>
              <a:rPr lang="en-US" b="1" dirty="0"/>
              <a:t>MapReduce</a:t>
            </a:r>
            <a:br>
              <a:rPr lang="en-US" b="1" dirty="0"/>
            </a:br>
            <a:r>
              <a:rPr lang="en-US" b="1" dirty="0"/>
              <a:t>Implementing HPC-ABDS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Judy Qiu, Bingjing Zhang, Dennis Gannon,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Thilina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Gunarathne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2"/>
            <a:ext cx="6811766" cy="8947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Optimal “Collective” Operations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04" y="832207"/>
            <a:ext cx="9057992" cy="18801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Twister4Azure Iterative MapReduce with </a:t>
            </a:r>
          </a:p>
          <a:p>
            <a:r>
              <a:rPr lang="en-US" dirty="0" smtClean="0"/>
              <a:t>enhanced collectives</a:t>
            </a:r>
          </a:p>
          <a:p>
            <a:pPr lvl="1"/>
            <a:r>
              <a:rPr lang="en-US" dirty="0"/>
              <a:t>Map-</a:t>
            </a:r>
            <a:r>
              <a:rPr lang="en-US" dirty="0" err="1"/>
              <a:t>AllReduce</a:t>
            </a:r>
            <a:r>
              <a:rPr lang="en-US" dirty="0"/>
              <a:t> primitive and </a:t>
            </a:r>
            <a:r>
              <a:rPr lang="en-US" dirty="0" err="1" smtClean="0"/>
              <a:t>MapReduce-MergeBroadcast</a:t>
            </a:r>
            <a:endParaRPr lang="en-US" dirty="0" smtClean="0"/>
          </a:p>
          <a:p>
            <a:r>
              <a:rPr lang="en-US" dirty="0" smtClean="0"/>
              <a:t>Test on Hadoop (Linux) for Strong and Weak Scaling </a:t>
            </a:r>
            <a:r>
              <a:rPr lang="en-US" dirty="0" smtClean="0"/>
              <a:t>on K-means for up to 256 </a:t>
            </a:r>
            <a:r>
              <a:rPr lang="en-US" dirty="0" smtClean="0"/>
              <a:t>cores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4" y="2889141"/>
            <a:ext cx="4600143" cy="2843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84448" y="6063360"/>
            <a:ext cx="726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Hadoop </a:t>
            </a:r>
            <a:r>
              <a:rPr lang="en-US" b="1" dirty="0" smtClean="0"/>
              <a:t>vs H-Collectives Map-AllReduce.</a:t>
            </a:r>
          </a:p>
          <a:p>
            <a:pPr algn="ctr"/>
            <a:r>
              <a:rPr lang="en-US" b="1" dirty="0" smtClean="0"/>
              <a:t>500 </a:t>
            </a:r>
            <a:r>
              <a:rPr lang="en-US" b="1" dirty="0"/>
              <a:t>Centroids (clusters). 20 Dimensions. 10 iterations.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31" y="2894950"/>
            <a:ext cx="4212958" cy="26981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44342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70873&quot;&gt;&lt;property id=&quot;20148&quot; value=&quot;5&quot;/&gt;&lt;property id=&quot;20300&quot; value=&quot;Slide 15 - &amp;quot;WDA SMACOF MDS (Multidimensional Scaling) using Harp on IU Big Red 2  Parallel Efficiency: on 100-300K sequences &amp;quot;&quot;/&gt;&lt;property id=&quot;20307&quot; value=&quot;392&quot;/&gt;&lt;/object&gt;&lt;object type=&quot;3&quot; unique_id=&quot;186212&quot;&gt;&lt;property id=&quot;20148&quot; value=&quot;5&quot;/&gt;&lt;property id=&quot;20300&quot; value=&quot;Slide 16&quot;/&gt;&lt;property id=&quot;20307&quot; value=&quot;481&quot;/&gt;&lt;/object&gt;&lt;object type=&quot;3&quot; unique_id=&quot;252521&quot;&gt;&lt;property id=&quot;20148&quot; value=&quot;5&quot;/&gt;&lt;property id=&quot;20300&quot; value=&quot;Slide 8 - &amp;quot;Iterative MapReduce Implementing HPC-ABDS&amp;quot;&quot;/&gt;&lt;property id=&quot;20307&quot; value=&quot;507&quot;/&gt;&lt;/object&gt;&lt;object type=&quot;3&quot; unique_id=&quot;252522&quot;&gt;&lt;property id=&quot;20148&quot; value=&quot;5&quot;/&gt;&lt;property id=&quot;20300&quot; value=&quot;Slide 10 - &amp;quot;Using Optimal “Collective” Operations&amp;quot;&quot;/&gt;&lt;property id=&quot;20307&quot; value=&quot;508&quot;/&gt;&lt;/object&gt;&lt;object type=&quot;3&quot; unique_id=&quot;252523&quot;&gt;&lt;property id=&quot;20148&quot; value=&quot;5&quot;/&gt;&lt;property id=&quot;20300&quot; value=&quot;Slide 11 - &amp;quot;Kmeans and (Iterative) MapReduce&amp;quot;&quot;/&gt;&lt;property id=&quot;20307&quot; value=&quot;509&quot;/&gt;&lt;/object&gt;&lt;object type=&quot;3&quot; unique_id=&quot;252524&quot;&gt;&lt;property id=&quot;20148&quot; value=&quot;5&quot;/&gt;&lt;property id=&quot;20300&quot; value=&quot;Slide 12 - &amp;quot;Collectives improve traditional MapReduce&amp;quot;&quot;/&gt;&lt;property id=&quot;20307&quot; value=&quot;510&quot;/&gt;&lt;/object&gt;&lt;object type=&quot;3&quot; unique_id=&quot;252525&quot;&gt;&lt;property id=&quot;20148&quot; value=&quot;5&quot;/&gt;&lt;property id=&quot;20300&quot; value=&quot;Slide 13 - &amp;quot;Harp Design&amp;quot;&quot;/&gt;&lt;property id=&quot;20307&quot; value=&quot;511&quot;/&gt;&lt;/object&gt;&lt;object type=&quot;3&quot; unique_id=&quot;252526&quot;&gt;&lt;property id=&quot;20148&quot; value=&quot;5&quot;/&gt;&lt;property id=&quot;20300&quot; value=&quot;Slide 14 - &amp;quot;Features of Harp Hadoop Plugin&amp;quot;&quot;/&gt;&lt;property id=&quot;20307&quot; value=&quot;512&quot;/&gt;&lt;/object&gt;&lt;object type=&quot;3&quot; unique_id=&quot;317029&quot;&gt;&lt;property id=&quot;20148&quot; value=&quot;5&quot;/&gt;&lt;property id=&quot;20300&quot; value=&quot;Slide 17 - &amp;quot;Lessons / Insights&amp;quot;&quot;/&gt;&lt;property id=&quot;20307&quot; value=&quot;586&quot;/&gt;&lt;/object&gt;&lt;object type=&quot;3&quot; unique_id=&quot;320862&quot;&gt;&lt;property id=&quot;20148&quot; value=&quot;5&quot;/&gt;&lt;property id=&quot;20300&quot; value=&quot;Slide 2 - &amp;quot;A Reminder HPC-ABDS &amp;quot;&quot;/&gt;&lt;property id=&quot;20307&quot; value=&quot;608&quot;/&gt;&lt;/object&gt;&lt;object type=&quot;3&quot; unique_id=&quot;320863&quot;&gt;&lt;property id=&quot;20148&quot; value=&quot;5&quot;/&gt;&lt;property id=&quot;20300&quot; value=&quot;Slide 3&quot;/&gt;&lt;property id=&quot;20307&quot; value=&quot;609&quot;/&gt;&lt;/object&gt;&lt;object type=&quot;3&quot; unique_id=&quot;320866&quot;&gt;&lt;property id=&quot;20148&quot; value=&quot;5&quot;/&gt;&lt;property id=&quot;20300&quot; value=&quot;Slide 6&quot;/&gt;&lt;property id=&quot;20307&quot; value=&quot;612&quot;/&gt;&lt;/object&gt;&lt;object type=&quot;3&quot; unique_id=&quot;320867&quot;&gt;&lt;property id=&quot;20148&quot; value=&quot;5&quot;/&gt;&lt;property id=&quot;20300&quot; value=&quot;Slide 7 - &amp;quot;SPIDAL (Scalable Parallel Interoperable Data Analytics Library)  Getting High Performance on Data Analytics&amp;quot;&quot;/&gt;&lt;property id=&quot;20307&quot; value=&quot;613&quot;/&gt;&lt;/object&gt;&lt;object type=&quot;3&quot; unique_id=&quot;335147&quot;&gt;&lt;property id=&quot;20148&quot; value=&quot;5&quot;/&gt;&lt;property id=&quot;20300&quot; value=&quot;Slide 1 - &amp;quot;Big Data Open Source Software  and Projects  More on Software Stack (only one Part) &amp;quot;&quot;/&gt;&lt;property id=&quot;20307&quot; value=&quot;614&quot;/&gt;&lt;/object&gt;&lt;object type=&quot;3&quot; unique_id=&quot;336184&quot;&gt;&lt;property id=&quot;20148&quot; value=&quot;5&quot;/&gt;&lt;property id=&quot;20300&quot; value=&quot;Slide 4&quot;/&gt;&lt;property id=&quot;20307&quot; value=&quot;616&quot;/&gt;&lt;/object&gt;&lt;object type=&quot;3&quot; unique_id=&quot;336185&quot;&gt;&lt;property id=&quot;20148&quot; value=&quot;5&quot;/&gt;&lt;property id=&quot;20300&quot; value=&quot;Slide 5 - &amp;quot;Maybe a Big Data Initiative would include&amp;quot;&quot;/&gt;&lt;property id=&quot;20307&quot; value=&quot;615&quot;/&gt;&lt;/object&gt;&lt;object type=&quot;3&quot; unique_id=&quot;336546&quot;&gt;&lt;property id=&quot;20148&quot; value=&quot;5&quot;/&gt;&lt;property id=&quot;20300&quot; value=&quot;Slide 9 - &amp;quot;Using Optimal “Collective” Operations&amp;quot;&quot;/&gt;&lt;property id=&quot;20307&quot; value=&quot;617&quot;/&gt;&lt;/object&gt;&lt;/object&gt;&lt;object type=&quot;8&quot; unique_id=&quot;100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E7E55EF-91C4-46AD-A2F6-5E8BE962743F}"/>
  <p:tag name="ATHENA.CUSTOMXMLCONTENT" val="&lt;?xml version=&quot;1.0&quot;?&gt;&lt;athena xmlns=&quot;http://schemas.microsoft.com/edu/athena&quot; version=&quot;0.1.1819.0&quot;&gt;&lt;timings duration=&quot;88562&quot;/&gt;&lt;/athen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athena xmlns="http://schemas.microsoft.com/edu/athena" version="0.1.1819.0">
  <media streamable="true" recordStart="0" recordEnd="88562" recordLength="524190"/>
</athena>
</file>

<file path=customXml/item2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FQAAABUAAAAHBAAAAAABAAAAIAAAAAQWU3Ryb2tlV2l0aFRpbWVTdGFtcHNWMQIAAAAJBQAAAAkGAAAACQcAAAAJCAAAAAkJAAAACQoAAAAJCwAAAAkMAAAACQ0AAAAJDgAAAAkPAAAACRAAAAAJEQAAAAkSAAAACRMAAAAJFAAAAAkVAAAACRYAAAAJFwAAAAkYAAAACRkAAAANCwUFAAAAFlN0cm9rZVdpdGhUaW1lU3RhbXBzVjECAAAAEURyYXdpbmdBdHRyaWJ1dGVzDFN0eWx1c1BvaW50cwQEE0RyYXdpbmdBdHRyaWJ1dGVzVjECAAAAHlN0eWx1c1BvaW50V2l0aFRpbWVTdGFtcExpc3RWMQIAAAACAAAACRoAAAAJGwAAAAEGAAAABQAAAAkcAAAACR0AAAABBwAAAAUAAAAJHgAAAAkfAAAAAQgAAAAFAAAACSAAAAAJIQAAAAEJAAAABQAAAAkiAAAACSMAAAABCgAAAAUAAAAJJAAAAAklAAAAAQsAAAAFAAAACSYAAAAJJwAAAAEMAAAABQAAAAkoAAAACSkAAAABDQAAAAUAAAAJKgAAAAkrAAAAAQ4AAAAFAAAACSwAAAAJLQAAAAEPAAAABQAAAAkuAAAACS8AAAABEAAAAAUAAAAJMAAAAAkxAAAAAREAAAAFAAAACTIAAAAJMwAAAAESAAAABQAAAAk0AAAACTUAAAABEwAAAAUAAAAJNgAAAAk3AAAAARQAAAAFAAAACTgAAAAJOQAAAAEVAAAABQAAAAk6AAAACTsAAAABFgAAAAUAAAAJPAAAAAk9AAAAARcAAAAFAAAACT4AAAAJPwAAAAEYAAAABQAAAAlAAAAACUEAAAAFGQAAABNDbGVhckNhbnZhc1N0cm9rZVYxAwAAAAlUaW1lU3RhbXARRHJhd2luZ0F0dHJpYnV0ZXMMU3R5bHVzUG9pbnRzAAQEEBNEcmF3aW5nQXR0cmlidXRlc1YxAgAAAB5TdHlsdXNQb2ludFdpdGhUaW1lU3RhbXBMaXN0VjECAAAAAgAAAPJZAQAAAAAACglCAAAADEMAAABTUHJlc2VudGF0aW9uQ29yZSwgVmVyc2lvbj00LjAuMC4wLCBDdWx0dXJlPW5ldXRyYWwsIFB1YmxpY0tleVRva2VuPTMxYmYzODU2YWQzNjRlMzUFGgAAABNEcmF3aW5nQXR0cmlidXRlc1YxCgAAAAdfY29sb3JBB19jb2xvclIHX2NvbG9yRwdfY29sb3JCCkZpdFRvQ3VydmUGSGVpZ2h0Dklnbm9yZVByZXNzdXJlDUlzSGlnaGxpZ2h0ZXIJU3R5bHVzVGlwBVdpZHRoAAAAAAAAAAAEAAICAgIBBgEBHFN5c3RlbS5XaW5kb3dzLkluay5TdHlsdXNUaXBDAAAABgIAAAD/AAD/AAAAAAAAACJAAAAFvP///xxTeXN0ZW0uV2luZG93cy5JbmsuU3R5bHVzVGlwAQAAAAd2YWx1ZV9fAAhDAAAAAQAAAAAAAAAAACJABRsAAAAeU3R5bHVzUG9pbnRXaXRoVGltZVN0YW1wTGlzdFYxAwAAAA1MaXN0YDErX2l0ZW1zDExpc3RgMStfc2l6ZQ9MaXN0YDErX3ZlcnNpb24EAAAoU2hhcmVkLklua2luZy5TdHlsdXNQb2ludFdpdGhUaW1lU3RhbXBbXQIAAAAICAIAAAAJRQAAAB8BAAAfAQAAARwAAAAaAAAA/wAA/wAAAAAAAAAiQAAAAbr///+8////AQAAAAAAAAAAACJAAR0AAAAbAAAACUcAAAAyAAAAMgAAAAEeAAAAGgAAAP8AAP8AAAAAAAAAIkAAAAG4////vP///wEAAAAAAAAAAAAiQAEfAAAAGwAAAAlJAAAAUQAAAFEAAAABIAAAABoAAAD/AAD/AAAAAAAAACJAAAABtv///7z///8BAAAAAAAAAAAAIkABIQAAABsAAAAJSwAAALAAAACwAAAAASIAAAAaAAAA/wAA/wAAAAAAAAAiQAAAAbT///+8////AQAAAAAAAAAAACJAASMAAAAbAAAACU0AAAAlAAAAJQAAAAEkAAAAGgAAAP8AAP8AAAAAAAAAIkAAAAGy////vP///wEAAAAAAAAAAAAiQAElAAAAGwAAAAlPAAAASAAAAEgAAAABJgAAABoAAAD/AAD/AAAAAAAAACJAAAABsP///7z///8BAAAAAAAAAAAAIkABJwAAABsAAAAJUQAAABwAAAAcAAAAASgAAAAaAAAA/wAA/wAAAAAAAAAiQAAAAa7///+8////AQAAAAAAAAAAACJAASkAAAAbAAAACVMAAABGAAAARgAAAAEqAAAAGgAAAP8AAP8AAAAAAAAAIkAAAAGs////vP///wEAAAAAAAAAAAAiQAErAAAAGwAAAAlVAAAAFAAAABQAAAABLAAAABoAAAD/AAD/AAAAAAAAACJAAAABqv///7z///8BAAAAAAAAAAAAIkABLQAAABsAAAAJVwAAAB4AAAAeAAAAAS4AAAAaAAAA/wAA/wAAAAAAAAAiQAAAAaj///+8////AQAAAAAAAAAAACJAAS8AAAAbAAAACVkAAABRAAAAUQAAAAEwAAAAGgAAAP8AAP8AAAAAAAAAIkAAAAGm////vP///wEAAAAAAAAAAAAiQAExAAAAGwAAAAlbAAAANwAAADcAAAABMgAAABoAAAD/AAD/AAAAAAAAACJAAAABpP///7z///8BAAAAAAAAAAAAIkABMwAAABsAAAAJXQAAAEgAAABIAAAAATQAAAAaAAAA/wAA/wAAAAAAAAAiQAAAAaL///+8////AQAAAAAAAAAAACJAATUAAAAbAAAACV8AAABaAAAAWgAAAAE2AAAAGgAAAP8AAP8AAAAAAAAAIkAAAAGg////vP///wEAAAAAAAAAAAAiQAE3AAAAGwAAAAlhAAAAHAAAABwAAAABOAAAABoAAAD/AAD/AAAAAAAAACJAAAABnv///7z///8BAAAAAAAAAAAAIkABOQAAABsAAAAJYwAAAKoAAACqAAAAAToAAAAaAAAA/wAA/wAAAAAAAAAiQAAAAZz///+8////AQAAAAAAAAAAACJAATsAAAAbAAAACWUAAAAZAAAAGQAAAAE8AAAAGgAAAP8AAP8AAAAAAAAAIkAAAAGa////vP///wEAAAAAAAAAAAAiQAE9AAAAGwAAAAlnAAAAGAAAABgAAAABPgAAABoAAAD/AAD/AAAAAAAAACJAAAABmP///7z///8BAAAAAAAAAAAAIkABPwAAABsAAAAJaQAAABsAAAAbAAAAAUAAAAAaAAAA/wAA/wAAAAAAAAAiQAAAAZb///+8////AQAAAAAAAAAAACJAAUEAAAAbAAAACWsAAAAYAAAAGAAAAAFCAAAAGwAAAAlsAAAAAAAAAAAAAAAHRQAAAAABAAAAAAIAAAQaU3R5bHVzUG9pbnRXaXRoVGltZVN0YW1wVjEC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3hB0cAAAAAAQAAAEAAAAAEGlN0eWx1c1BvaW50V2l0aFRpbWVTdGFtcFYxAgA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NDgdJAAAAAAEAAACAAAAABBpTdHlsdXNQb2ludFdpdGhUaW1lU3RhbXBWMQIA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NLwdLAAAAAAEAAAAAAQAABBpTdHlsdXNQb2ludFdpdGhUaW1lU3RhbXBWMQIA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DVAHTQAAAAABAAAAQAAAAAQaU3R5bHVzUG9pbnRXaXRoVGltZVN0YW1wVjECAAAACb8CAAAJwAIAAAnBAgAACcICAAAJwwIAAAnEAgAACcUCAAAJxgIAAAnHAgAACcgCAAAJyQIAAAnKAgAACcsCAAAJzAIAAAnNAgAACc4CAAAJzwIAAAnQAgAACdECAAAJ0gIAAAnTAgAACdQCAAAJ1QIAAAnWAgAACdcCAAAJ2AIAAAnZAgAACdoCAAAJ2wIAAAncAgAACd0CAAAJ3gIAAAnfAgAACeACAAAJ4QIAAAniAgAACeMCAAANGwdPAAAAAAEAAACAAAAABBpTdHlsdXNQb2ludFdpdGhUaW1lU3RhbXBWMQIA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NOAdRAAAAAAEAAAAgAAAABBpTdHlsdXNQb2ludFdpdGhUaW1lU3RhbXBWMQIAAAAJLAMAAAktAwAACS4DAAAJLwMAAAkwAwAACTEDAAAJMgMAAAkzAwAACTQDAAAJNQMAAAk2AwAACTcDAAAJOAMAAAk5AwAACToDAAAJOwMAAAk8AwAACT0DAAAJPgMAAAk/AwAACUADAAAJQQMAAAlCAwAACUMDAAAJRAMAAAlFAwAACUYDAAAJRwMAAA0EB1MAAAAAAQAAAIAAAAAEGlN0eWx1c1BvaW50V2l0aFRpbWVTdGFtcFYxAgA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DToHVQAAAAABAAAAIAAAAAQaU3R5bHVzUG9pbnRXaXRoVGltZVN0YW1wVjECAAAACY4DAAAJjwMAAAmQAwAACZEDAAAJkgMAAAmTAwAACZQDAAAJlQMAAAmWAwAACZcDAAAJmAMAAAmZAwAACZoDAAAJmwMAAAmcAwAACZ0DAAAJngMAAAmfAwAACaADAAAJoQMAAA0MB1cAAAAAAQAAACAAAAAEGlN0eWx1c1BvaW50V2l0aFRpbWVTdGFtcFYxAgAAAAmiAwAACaMDAAAJpAMAAAmlAwAACaYDAAAJpwMAAAmoAwAACakDAAAJqgMAAAmrAwAACawDAAAJrQMAAAmuAwAACa8DAAAJsAMAAAmxAwAACbIDAAAJswMAAAm0AwAACbUDAAAJtgMAAAm3AwAACbgDAAAJuQMAAAm6AwAACbsDAAAJvAMAAAm9AwAACb4DAAAJvwMAAA0CB1kAAAAAAQAAAIAAAAAEGlN0eWx1c1BvaW50V2l0aFRpbWVTdGFtcFYxAgA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JDQQAAAkOBAAACQ8EAAAJEAQAAA0vB1sAAAAAAQAAAEAAAAAEGlN0eWx1c1BvaW50V2l0aFRpbWVTdGFtcFYxAgA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+BAAACT8EAAAJQAQAAAlBBAAACUIEAAAJQwQAAAlEBAAACUUEAAAJRgQAAAlHBAAADQkHXQAAAAABAAAAgAAAAAQaU3R5bHVzUG9pbnRXaXRoVGltZVN0YW1wVjECA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DTgHXwAAAAABAAAAgAAAAAQaU3R5bHVzUG9pbnRXaXRoVGltZVN0YW1wVjECA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DSYHYQAAAAABAAAAIAAAAAQaU3R5bHVzUG9pbnRXaXRoVGltZVN0YW1wVjECAAAACeoEAAAJ6wQAAAnsBAAACe0EAAAJ7gQAAAnvBAAACfAEAAAJ8QQAAAnyBAAACfMEAAAJ9AQAAAn1BAAACfYEAAAJ9wQAAAn4BAAACfkEAAAJ+gQAAAn7BAAACfwEAAAJ/QQAAAn+BAAACf8EAAAJAAUAAAkBBQAACQIFAAAJAwUAAAkEBQAACQUFAAANBAdjAAAAAAEAAAAAAQAABBpTdHlsdXNQb2ludFdpdGhUaW1lU3RhbXBWMQIA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/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DVYHZQAAAAABAAAAIAAAAAQaU3R5bHVzUG9pbnRXaXRoVGltZVN0YW1wVjECAAAACbAFAAAJsQUAAAmyBQAACbMFAAAJtAUAAAm1BQAACbYFAAAJtwUAAAm4BQAACbkFAAAJugUAAAm7BQAACbwFAAAJvQUAAAm+BQAACb8FAAAJwAUAAAnBBQAACcIFAAAJwwUAAAnEBQAACcUFAAAJxgUAAAnHBQAACcgFAAANBwdnAAAAAAEAAAAgAAAABBpTdHlsdXNQb2ludFdpdGhUaW1lU3RhbXBWMQIAAAAJyQUAAAnKBQAACcsFAAAJzAUAAAnNBQAACc4FAAAJzwUAAAnQBQAACdEFAAAJ0gUAAAnTBQAACdQFAAAJ1QUAAAnWBQAACdcFAAAJ2AUAAAnZBQAACdoFAAAJ2wUAAAncBQAACd0FAAAJ3gUAAAnfBQAACeAFAAANCAdpAAAAAAEAAAAgAAAABBpTdHlsdXNQb2ludFdpdGhUaW1lU3RhbXBWMQIAAAAJ4QUAAAniBQAACeMFAAAJ5AUAAAnlBQAACeYFAAAJ5wUAAAnoBQAACekFAAAJ6gUAAAnrBQAACewFAAAJ7QUAAAnuBQAACe8FAAAJ8AUAAAnxBQAACfIFAAAJ8wUAAAn0BQAACfUFAAAJ9gUAAAn3BQAACfgFAAAJ+QUAAAn6BQAACfsFAAANBQdrAAAAAAEAAAAgAAAABBpTdHlsdXNQb2ludFdpdGhUaW1lU3RhbXBWMQIAAAAJ/AUAAAn9BQAACf4FAAAJ/wUAAAkABgAACQEGAAAJAgYAAAkDBgAACQQGAAAJBQYAAAkGBgAACQcGAAAJCAYAAAkJBgAACQoGAAAJCwYAAAkMBgAACQ0GAAAJDgYAAAkPBgAACRAGAAAJEQYAAAkSBgAACRMGAAANCAdsAAAAAAEAAAAAAAAABBpTdHlsdXNQb2ludFdpdGhUaW1lU3RhbXBWMQIAAAAFbQAAABpTdHlsdXNQb2ludFdpdGhUaW1lU3RhbXBWMQQAAAABWAFZDlByZXNzdXJlRmFjdG9yCVRpbWVTdGFtcAAAAAAGBgsQAgAAALYaSJeyBaU/TNKBGL5atj8AAAA/PREAAAAAAAABbgAAAG0AAAC2GkiXsgWlPwqTdCCGr7Y/AAAAP8oRAAAAAAAAAW8AAABtAAAAsOSs8OHOpT8Kk3Qghq+2PwAAAD/aEQAAAAAAAAFwAAAAbQAAAKiuEUoRmKY/CpN0IIavtj8AAAA/2hEAAAAAAAABcQAAAG0AAACgeHajQGGnP8pTZyhOBLc/AAAAP+kRAAAAAAAAAXIAAABtAAAAkgxAVp/zqD/KU2coTgS3PwAAAD/pEQAAAAAAAAFzAAAAbQAAAH4FvLWV6qo/iBRaMBZZtz8AAAA/+REAAAAAAAABdAAAAG0AAABoY+rBI0atP4gUWjAWWbc/AAAAP/kRAAAAAAAAAXUAAABtAAAApsW+k3A1sD9G1Uw43q23PwAAAD8IEgAAAAAAAAF2AAAAbQAAAJr01Zk3Y7E/BJY/QKYCuD8AAAA/GBIAAAAAAAABdwAAAG0AAACLiJ9MlvWyPwSWP0CmArg/AAAAPxgSAAAAAAAAAXgAAABtAAAAfRxp//SHtD8Elj9ApgK4PwAAAD8YEgAAAAAAAAF5AAAAbQAAAHJLgAW8tbU/BJY/QKYCuD8AAAA/KBIAAAAAAAABegAAAG0AAADkrPDhzhW3PwSWP0CmArg/AAAAPygSAAAAAAAAAXsAAABtAAAA1kC6lC2ouD8Elj9ApgK4PwAAAD83EgAAAAAAAAF8AAAAbQAAAE09eMSoo7k/BJY/QKYCuD8AAAA/NxIAAAAAAAABfQAAAG0AAADH1INHjDq6PwSWP0CmArg/AAAAP0cSAAAAAAAAAX4AAABtAAAAv57ooLsDuz9G1Uw43q23PwAAAD9HEgAAAAAAAAF/AAAAbQAAALsDm01TaLs/iBRaMBZZtz8AAAA/VxIAAAAAAAABgAAAAG0AAAC3aE366sy7P4gUWjAWWbc/AAAAP1cSAAAAAAAAAYEAAABtAAAAN5um0Db/uz+IFFowFlm3PwAAAD9mEgAAAAAAAAGCAAAAbQAAALPN/6aCMbw/iBRaMBZZtz8AAAA/dhIAAAAAAAABgwAAAG0AAAAxAFl9zmO8P4gUWjAWWbc/AAAAP4USAAAAAAAAAYQAAABtAAAAL2ULKmbIvD+IFFowFlm3PwAAAD+FEgAAAAAAAAGFAAAAbQAAACvKvdb9LL0/ylNnKE4Etz8AAAA/hRIAAAAAAAABhgAAAG0AAACn/BatSV+9P8pTZyhOBLc/AAAAP5USAAAAAAAAAYcAAABtAAAApWHJWeHDvT/KU2coTgS3PwAAAD+VEgAAAAAAAAGIAAAAbQAAACOUIjAt9r0/ylNnKE4Etz8AAAA/pRIAAAAAAAABiQAAAG0AAACdKy6zEI2+P8pTZyhOBLc/AAAAP6USAAAAAAAAAYoAAABtAAAAG16HiVy/vj8Kk3Qghq+2PwAAAD+0EgAAAAAAAAGLAAAAbQAAAJf1kgxAVr8/CpN0IIavtj8AAAA/tBIAAAAAAAABjAAAAG0AAAAVKOzii4i/PwqTdCCGr7Y/AAAAP8QSAAAAAAAAAY0AAABtAAAAD42ejyPtvz8Kk3Qghq+2PwAAAD/EEgAAAAAAAAGOAAAAbQAAAMjf+7K3D8A/CpN0IIavtj8AAAA/1BIAAAAAAAABjwAAAG0AAAAHeSie3SjAPwqTdCCGr7Y/AAAAP9QSAAAAAAAAAZAAAABtAAAARhJViQNCwD8Kk3Qghq+2PwAAAD8CEwAAAAAAAAGRAAAAbQAAAIWrgXQpW8A/CpN0IIavtj8AAAA/EhMAAAAAAAABkgAAAG0AAABCdwc2m6bAPwqTdCCGr7Y/AAAAPyITAAAAAAAAAZMAAABtAAAAwKlgDOfYwD8Kk3Qghq+2PwAAAD8xEwAAAAAAAAGUAAAAbQAAAH115s1YJME/CpN0IIavtj8AAAA/MRMAAAAAAAABlQAAAG0AAAA7QWyPym/BPwqTdCCGr7Y/AAAAP0ETAAAAAAAAAZYAAABtAAAAN6YePGLUwT8Kk3Qghq+2PwAAAD9BEwAAAAAAAAGXAAAAbQAAAPRxpP3TH8I/CpN0IIavtj8AAAA/URMAAAAAAAABmAAAAG0AAADw1laqa4TCPwqTdCCGr7Y/AAAAP1ETAAAAAAAAAZkAAABtAAAAbwmwgLe2wj8Kk3Qghq+2PwAAAD9gEwAAAAAAAAGaAAAAbQAAAOw7CVcD6cI/CpN0IIavtj8AAAA/YBMAAAAAAAABmwAAAG0AAAAr1TVCKQLDPwqTdCCGr7Y/AAAAP3ATAAAAAAAAAZwAAABtAAAAa25iLU8bwz8Kk3Qghq+2PwAAAD9wEwAAAAAAAAGdAAAAbQAAAKoHjxh1NMM/CpN0IIavtj8AAAA/fxMAAAAAAAABngAAAG0AAADpoLsDm03DPwqTdCCGr7Y/AAAAP48TAAAAAAAAAZ8AAABtAAAAJzro7sBmwz8Kk3Qghq+2PwAAAD+fEwAAAAAAAAGgAAAAbQAAAKZsQcUMmcM/CpN0IIavtj8AAAA/nxMAAAAAAAABoQAAAG0AAAAkn5qbWMvDPwqTdCCGr7Y/AAAAP64TAAAAAAAAAaIAAABtAAAA4WogXcoWxD8Kk3Qghq+2PwAAAD+uEwAAAAAAAAGjAAAAbQAAAJ82ph48YsQ/CpN0IIavtj8AAAA/vhMAAAAAAAABpAAAAG0AAADaNIW2+d/EPwqTdCCGr7Y/AAAAP74TAAAAAAAAAaUAAABtAAAAFTNkTrddxT8Kk3Qghq+2PwAAAD/OEwAAAAAAAAGmAAAAbQAAAFAxQ+Z028U/CpN0IIavtj8AAAA/zhMAAAAAAAABpwAAAG0AAACMLyJ+MlnGPwqTdCCGr7Y/AAAAP90TAAAAAAAAAagAAABtAAAAiJTUKsq9xj8Kk3Qghq+2PwAAAD/dEwAAAAAAAAGpAAAAbQAAAIT5htdhIsc/CpN0IIavtj8AAAA/7RMAAAAAAAABqgAAAG0AAAADLOCtrVTHPwqTdCCGr7Y/AAAAP+0TAAAAAAAAAasAAABtAAAAgV45hPmGxz8Kk3Qghq+2PwAAAD/8EwAAAAAAAAGsAAAAbQAAAP6QklpFucc/ylNnKE4Etz8AAAA//BMAAAAAAAABrQAAAG0AAAA+Kr9Fa9LHP4gUWjAWWbc/AAAAPwwUAAAAAAAAAa4AAABtAAAAvFwYHLcEyD+IFFowFlm3PwAAAD8MFAAAAAAAAAGvAAAAbQAAAPv1RAfdHcg/iBRaMBZZtz8AAAA/HBQAAAAAAAABsAAAAG0AAAB5KJ7dKFDIP4gUWjAWWbc/AAAAPxwUAAAAAAAAAbEAAABtAAAA91r3s3SCyD9G1Uw43q23PwAAAD8rFAAAAAAAAAGyAAAAbQAAAHaNUIrAtMg/RtVMON6ttz8AAAA/KxQAAAAAAAABswAAAG0AAADzv6lgDOfIP0bVTDjerbc/AAAAPzsUAAAAAAAAAbQAAABtAAAAcvICN1gZyT9G1Uw43q23PwAAAD87FAAAAAAAAAG1AAAAbQAAALGLLyJ+Msk/RtVMON6ttz8AAAA/SxQAAAAAAAABtgAAAG0AAADwJFwNpEvJP0bVTDjerbc/AAAAP0sUAAAAAAAAAbcAAABtAAAALr6I+MlkyT9G1Uw43q23PwAAAD9qFAAAAAAAAAG4AAAAbQAAAG5XtePvfck/RtVMON6ttz8AAAA/khQAAAAAAAABuQAAAG0AAACt8OHOFZfJP0bVTDjerbc/AAAAP6IUAAAAAAAAAboAAABtAAAA7IkOujuwyT9G1Uw43q23PwAAAD+iFAAAAAAAAAG7AAAAbQAAACsjO6Vhyck/RtVMON6ttz8AAAA/sRQAAAAAAAABvAAAAG0AAADo7sBm0xTKP4gUWjAWWbc/AAAAP8EUAAAAAAAAAb0AAABtAAAAJ4jtUfktyj/KU2coTgS3PwAAAD/BFAAAAAAAAAG+AAAAbQAAAOVTcxNreco/CpN0IIavtj8AAAA/0RQAAAAAAAABvwAAAG0AAAAj7Z/+kJLKPwqTdCCGr7Y/AAAAP9EUAAAAAAAAAcAAAABtAAAA4bglwALeyj9M0oEYvlq2PwAAAD/gFAAAAAAAAAHBAAAAbQAAACBSUqso98o/zlCcCC6xtT8AAAA/4BQAAAAAAAABwgAAAG0AAACfhKuBdCnLP85QnAgusbU/AAAAP/AUAAAAAAAAAcMAAABtAAAA3R3YbJpCyz8QkKkAZly1PwAAAD/wFAAAAAAAAAHEAAAAbQAAABy3BFjAW8s/EJCpAGZctT8AAAA//xQAAAAAAAABxQAAAG0AAAActwRYwFvLP1LPtvidB7U/AAAAP/8UAAAAAAAAAcYAAABtAAAAW1AxQ+Z0yz9Sz7b4nQe1PwAAAD8PFQAAAAAAAAHHAAAAbQAAAJrpXS4Mjss/Us+2+J0HtT8AAAA/LhUAAAAAAAAByAAAAG0AAAAZHLcEWMDLP1LPtvidB7U/AAAAP9oVAAAAAAAAAckAAABtAAAAlk4Q26Pyyz+QDsTw1bK0PwAAAD/aFQAAAAAAAAHKAAAAbQAAABWBabHvJMw/kA7E8NWytD8AAAA/6hUAAAAAAAABywAAAG0AAACTs8KHO1fMP9JN0egNXrQ/AAAAP+oVAAAAAAAAAcwAAABtAAAAEeYbXoeJzD/STdHoDV60PwAAAD/5FQAAAAAAAAHNAAAAbQAAAFB/SEmtosw/0k3R6A1etD8AAAA/+RUAAAAAAAABzgAAAG0AAADOsaEf+dTMP9JN0egNXrQ/AAAAPwkWAAAAAAAAAc8AAABtAAAAzrGhH/nUzD8Ujd7gRQm0PwAAAD8JFgAAAAAAAAHQAAAAbQAAAA5Lzgof7sw/FI3e4EUJtD8AAAA/GRYAAAAAAAAB0QAAAG0AAABM5Pr1RAfNPxSN3uBFCbQ/AAAAPygWAAAAAAAAAdIAAABtAAAAjH0n4WogzT9WzOvYfbSzPwAAAD84FgAAAAAAAAHTAAAAbQAAAAqwgLe2Us0/lgv50LVfsz8AAAA/OBYAAAAAAAAB1AAAAG0AAACI4tmNAoXNP5YL+dC1X7M/AAAAP0gWAAAAAAAAAdUAAABtAAAAxnsGeSiezT/YSgbJ7QqzPwAAAD9IFgAAAAAAAAHWAAAAbQAAAAYVM2ROt80/2EoGye0Ksz8AAAA/VxYAAAAAAAAB1wAAAG0AAABGrl9PdNDNPxqKE8EltrI/AAAAP1cWAAAAAAAAAdgAAABtAAAAhEeMOprpzT8aihPBJbayPwAAAD/DFgAAAAAAAAHZAAAAbQAAAIRHjDqa6c0/WskguV1hsj8AAAA/wxYAAAAAAAAB2gAAAG0AAADC4LglwALOP1rJILldYbI/AAAAP9IWAAAAAAAAAdsAAABtAAAAwuC4JcACzj+cCC6xlQyyPwAAAD/iFgAAAAAAAAHcAAAAbQAAAAJ65RDmG84/3kc7qc23sT8AAAA/8RYAAAAAAAAB3QAAAG0AAAACeuUQ5hvOPx6HSKEFY7E/AAAAPwEXAAAAAAAAAd4AAABtAAAAAnrlEOYbzj9gxlWZPQ6xPwAAAD8RFwAAAAAAAAHfAAAAbQAAAAJ65RDmG84/ogVjkXW5sD8AAAA/MBcAAAAAAAAB4AAAAG0AAABCExL8CzXOP6IFY5F1ubA/AAAAP0AXAAAAAAAAAeEAAABtAAAAQhMS/As1zj/gRHCJrWSwPwAAAD9AFwAAAAAAAAHiAAAAbQAAAEITEvwLNc4/IoR9geUPsD8AAAA/TxcAAAAAAAAB4wAAAG0AAABCExL8CzXOP8iGFfM6dq8/AAAAP18XAAAAAAAAAeQAAABtAAAAgKw+5zFOzj/IhhXzOnavPwAAAD9fFwAAAAAAAAHlAAAAbQAAAICsPucxTs4/TAUw46rMrj8AAAA/bhcAAAAAAAAB5gAAAG0AAACArD7nMU7OP8yDStMaI64/AAAAP34XAAAAAAAAAecAAABtAAAAwEVr0ldnzj/Mg0rTGiOuPwAAAD9+FwAAAAAAAAHoAAAAbQAAAMBFa9JXZ84/UAJlw4p5rT8AAAA/jhcAAAAAAAAB6QAAAG0AAADARWvSV2fOP9SAf7P6z6w/AAAAP50XAAAAAAAAAeoAAABtAAAAwEVr0ldnzj9U/5mjaiasPwAAAD+tFwAAAAAAAAHrAAAAbQAAAMBFa9JXZ84/2H20k9p8qz8AAAA/vRcAAAAAAAAB7AAAAG0AAAD+3pe9fYDOP1z8zoNK06o/AAAAP8wXAAAAAAAAAe0AAABtAAAA/t6XvX2Azj/ceulzuimqPwAAAD/cFwAAAAAAAAHuAAAAbQAAAP7el719gM4/YPkDZCqAqT8AAAA/3BcAAAAAAAAB7wAAAG0AAAD+3pe9fYDOP+R3HlSa1qg/AAAAP+sXAAAAAAAAAfAAAABtAAAAPnjEqKOZzj9o9jhECi2oPwAAAD/7FwAAAAAAAAHxAAAAbQAAAD54xKijmc4/5HRTNHqDpz8AAAA/+xcAAAAAAAAB8gAAAG0AAAA+eMSoo5nOP2jzbSTq2aY/AAAAPwsYAAAAAAAAAfMAAABtAAAAPnjEqKOZzj/scYgUWjCmPwAAAD8LGAAAAAAAAAH0AAAAbQAAAD54xKijmc4/bPCiBMqGpT8AAAA/GhgAAAAAAAAB9QAAAG0AAAA+eMSoo5nOP/BuvfQ53aQ/AAAAPxoYAAAAAAAAAfYAAABtAAAAPnjEqKOZzj907dfkqTOkPwAAAD8qGAAAAAAAAAH3AAAAbQAAAD54xKijmc4/9Gvy1BmKoz8AAAA/OhgAAAAAAAAB+AAAAG0AAAA+eMSoo5nOP3jqDMWJ4KI/AAAAP0kYAAAAAAAAAfkAAABtAAAAPnjEqKOZzj/8aCe1+TaiPwAAAD9JGAAAAAAAAAH6AAAAbQAAAD54xKijmc4/fOdBpWmNoT8AAAA/WRgAAAAAAAAB+wAAAG0AAAD+3pe9fYDOPwBmXJXZ46A/AAAAP2gYAAAAAAAAAfwAAABtAAAA/t6XvX2Azj+E5HaFSTqgPwAAAD9oGAAAAAAAAAH9AAAAbQAAAMBFa9JXZ84/CMNXy1LOnT8AAAA/eBgAAAAAAAAB/gAAAG0AAACArD7nMU7OPwjDV8tSzp0/AAAAP3gYAAAAAAAAAf8AAABtAAAAgKw+5zFOzj8QwIyrMnucPwAAAD+IGAAAAAAAAAEAAQAAbQAAAEITEvwLNc4/IL3BixIomz8AAAA/iBgAAAAAAAABAQEAAG0AAAACeuUQ5hvOPxi69mvy1Jk/AAAAP5cYAAAAAAAAAQIBAABtAAAAwuC4JcACzj8gtytM0oGYPwAAAD+XGAAAAAAAAAEDAQAAbQAAAIRHjDqa6c0/ILcrTNKBmD8AAAA/lxgAAAAAAAABBAEAAG0AAABGrl9PdNDNPyi0YCyyLpc/AAAAP5cYAAAAAAAAAQUBAABtAAAABhUzZE63zT8osZUMktuVPwAAAD+nGAAAAAAAAAEGAQAAbQAAAMZ7Bnkons0/KLGVDJLblT8AAAA/pxgAAAAAAAABBwEAAG0AAACI4tmNAoXNPzCuyuxxiJQ/AAAAP7YYAAAAAAAAAQgBAABtAAAASEmtotxrzT8wrsrscYiUPwAAAD+2GAAAAAAAAAEJAQAAbQAAAAqwgLe2Us0/MK7K7HGIlD8AAAA/xhgAAAAAAAABCgEAAG0AAADKFlTMkDnNPzir/8xRNZM/AAAAP9UYAAAAAAAAAQsBAABtAAAAjH0n4WogzT84q//MUTWTPwAAAD/VGAAAAAAAAAEMAQAAbQAAAA5Lzgof7sw/OKv/zFE1kz8AAAA/5RgAAAAAAAABDQEAAG0AAACOGHU007vMPzir/8xRNZM/AAAAP+UYAAAAAAAAAQ4BAABtAAAAUH9ISa2izD84q//MUTWTPwAAAD/1GAAAAAAAAAEPAQAAbQAAAJOzwoc7V8w/QKg0rTHikT8AAAA/9RgAAAAAAAABEAEAAG0AAABXtePvfdnLP0CoNK0x4pE/AAAAPwQZAAAAAAAAAREBAABtAAAAW1AxQ+Z0yz9AqDStMeKRPwAAAD8EGQAAAAAAAAESAQAAbQAAAF/rfpZOEMs/QKg0rTHikT8AAAA/FBkAAAAAAAABEwEAAG0AAABihszptqvKP0CoNK0x4pE/AAAAPxQZAAAAAAAAARQBAABtAAAAJ4jtUfktyj9AqDStMeKRPwAAAD8kGQAAAAAAAAEVAQAAbQAAACsjO6Vhyck/QKg0rTHikT8AAAA/JBkAAAAAAAABFgEAAG0AAABuV7Xj733JP0ClaY0Rj5A/AAAAPzMZAAAAAAAAARcBAABtAAAAMlnWSzIAyT+QRD3b4neOPwAAAD8zGQAAAAAAAAEYAQAAbQAAAHaNUIrAtMg/kEQ92+J3jj8AAAA/QxkAAAAAAAABGQEAAG0AAAB5KJ7dKFDIP5BEPdvid44/AAAAP0MZAAAAAAAAARoBAABtAAAAfcPrMJHrxz+QPqebotGLPwAAAD9SGQAAAAAAAAEbAQAAbQAAAL/3ZW8foMc/oDgRXGIriT8AAAA/UhkAAAAAAAABHAEAAG0AAABCxQyZ023HP6A4EVxiK4k/AAAAP2IZAAAAAAAAAR0BAABtAAAARWBa7DsJxz+gOBFcYiuJPwAAAD9iGQAAAAAAAAEeAQAAbQAAAMctARbw1sY/oDgRXGIriT8AAAA/chkAAAAAAAABHwEAAG0AAAAKYntUfovGP6A4EVxiK4k/AAAAP3IZAAAAAAAAASABAABtAAAATZb1kgxAxj+gOBFcYiuJPwAAAD+BGQAAAAAAAAEhAQAAbQAAAI/Kb9Ga9MU/oDgRXGIriT8AAAA/gRkAAAAAAAABIgEAAG0AAADT/ukPKanFP6A4EVxiK4k/AAAAP5EZAAAAAAAAASMBAABtAAAAFTNkTrddxT+gOBFcYiuJPwAAAD+RGQAAAAAAAAEkAQAAbQAAAJubWMvTxsQ/oDgRXGIriT8AAAA/sBkAAAAAAAABJQEAAG0AAAAdaf/0h5TEP6A4EVxiK4k/AAAAP7AZAAAAAAAAASYBAABtAAAAX515MxZJxD+gOBFcYiuJPwAAAD+wGQAAAAAAAAEnAQAAbQAAAKPR83Gk/cM/oDgRXGIriT8AAAA/wBkAAAAAAAABKAEAAG0AAADlBW6wMrLDP6A4EVxiK4k/AAAAP8AZAAAAAAAAASkBAABtAAAAJzro7sBmwz+gOBFcYiuJPwAAAD/PGQAAAAAAAAEqAQAAbQAAAKoHjxh1NMM/oDgRXGIriT8AAAA/3xkAAAAAAAABKwEAAG0AAABvCbCAt7bCP6A4EVxiK4k/AAAAP98ZAAAAAAAAASwBAABtAAAAcqT90x9Swj+gOBFcYiuJPwAAAD/vGQAAAAAAAAEtAQAAbQAAAHY/SyeI7cE/oDgRXGIriT8AAAA/7xkAAAAAAAABLgEAAG0AAAA7QWyPym/BP6AyexwihYY/AAAAP+8ZAAAAAAAAAS8BAABtAAAAAEON9wzywD+wLOXc4d6DPwAAAD/+GQAAAAAAAAEwAQAAbQAAAAPe2kp1jcA/wCZPnaE4gT8AAAA//hkAAAAAAAABMQEAAG0AAABGElWJA0LAP8AmT52hOIE/AAAAPw4aAAAAAAAAATIBAABtAAAAkVpFude6vz+AQXK7wiR9PwAAAD8eGgAAAAAAAAEzAQAAbQAAAJmQ4F+o8b4/gEFyu8IkfT8AAAA/HhoAAAAAAAABNAEAAG0AAAChxnsGeSi+P4BBcrvCJH0/AAAAPy0aAAAAAAAAATUBAABtAAAAK8q91v0svT+gNUY8Qth3PwAAAD8tGgAAAAAAAAE2AQAAbQAAADEAWX3OY7w/oDVGPELYdz8AAAA/PRoAAAAAAAABNwEAAG0AAAC3aE366sy7P6A1RjxC2Hc/AAAAPz0aAAAAAAAAATgBAABtAAAAuwObTVNouz+gNUY8Qth3PwAAAD9MGgAAAAAAAAE5AQAAbQAAAL+e6KC7A7s/oDVGPELYdz8AAAA/TBoAAAAAAAABOgEAAG0AAABBbI/Kb9G6P6A1RjxC2Hc/AAAAP1waAAAAAAAAATsBAABtAAAAwzk29COfuj+gNUY8Qth3PwAAAD9cGgAAAAAAAAE8AQAAbQAAAEUH3R3YbLo/oDVGPELYdz8AAAA/bBoAAAAAAAABPQEAAG0AAADH1INHjDq6P6A1RjxC2Hc/AAAAP2waAAAAAAAAAT4BAABtAAAAyW/RmvTVuT+gNUY8Qth3PwAAAD97GgAAAAAAAAE/AQAAbQAAAFDYxRcRP7k/oDVGPELYdz8AAAA/exoAAAAAAAABQAEAAG0AAADWQLqULai4P6A1RjxC2Hc/AAAAP4saAAAAAAAAAUEBAABtAAAA3XZVO/7etz+gNUY8Qth3PwAAAD+LGgAAAAAAAAFCAQAAbQAAAOSs8OHOFbc/oDVGPELYdz8AAAA/mxoAAAAAAAABQwEAAG0AAABusDKyUxq2P6A1RjxC2Hc/AAAAP5saAAAAAAAAAUQBAABtAAAAdebNWCRRtT+gNUY8Qth3PwAAAD/AGgAAAAAAAAFFAQAAbQAAAAKFXXwR8bM/oDVGPELYdz8AAAA/wBoAAAAAAAABRgEAAG0AAACLiJ9MlvWyP6A1RjxC2Hc/AAAAP9AaAAAAAAAAAUcBAABtAAAAk74682Yssj+gNUY8Qth3PwAAAD/QGgAAAAAAAAFIAQAAbQAAAJ+PI+2f/rA/oDVGPELYdz8AAAA/3xoAAAAAAAABSQEAAG0AAAAj+BdqvGewP6A1RjxC2Hc/AAAAP98aAAAAAAAAAUoBAABtAAAApsW+k3A1sD+gNUY8Qth3PwAAAD/vGgAAAAAAAAFLAQAAbQAAACeTZb0kA7A/oDVGPELYdz8AAAA/7xoAAAAAAAABTAEAAG0AAABSwRjOsaGvP6A1RjxC2Hc/AAAAP/8aAAAAAAAAAU0BAABtAAAAWvezdILYrj+gNUY8Qth3PwAAAD89GwAAAAAAAAFOAQAAbQAAAGItTxtTD64/gEFyu8IkfT8AAAA/TRsAAAAAAAABTwEAAG0AAABu/jcVjOGsP8AmT52hOIE/AAAAP00bAAAAAAAAAVABAABtAAAAdDTTu1wYrD/AJk+doTiBPwAAAD9cGwAAAAAAAAFRAQAAbQAAAH4FvLWV6qo/wCZPnaE4gT8AAAA/XBsAAAAAAAABUgEAAG0AAACEoAkJ/oWqP7As5dzh3oM/AAAAP2wbAAAAAAAAAVMBAABtAAAAitakr868qT+wLOXc4d6DPwAAAD9sGwAAAAAAAAFUAQAAbQAAAI5x8gI3WKk/sCzl3OHegz8AAAA/fBsAAAAAAAABVQEAAG0AAACSDEBWn/OoP7As5dzh3oM/AAAAP3wbAAAAAAAAAVYBAABtAAAAlKeNqQePqD+wLOXc4d6DPwAAAD+bGwAAAAAAAAFXAQAAbQAAAJ7dKFDYxac/sCzl3OHegz8AAAA/qxsAAAAAAAABWAEAAG0AAACmE8T2qPymP7As5dzh3oM/AAAAP7obAAAAAAAAAVkBAABtAAAArElfnXkzpj+gMnscIoWGPwAAAD+6GwAAAAAAAAFaAQAAbQAAALR/+kNKaqU/oDJ7HCKFhj8AAAA/uhsAAAAAAAABWwEAAG0AAADAUOM9gzykP6AyexwihYY/AAAAP8obAAAAAAAAAVwBAABtAAAAxoZ+5FNzoz+gOBFcYiuJPwAAAD/ZGwAAAAAAAAFdAQAAbQAAAM68GYskqqI/kD6nm6LRiz8AAAA/2RsAAAAAAAABXgEAAG0AAADSV2fejEWiP5A+p5ui0Ys/AAAAP+kbAAAAAAAAAV8BAABtAAAA2o0ChV18oT+QRD3b4neOPwAAAD/pGwAAAAAAAAFgAQAAbQAAANwoUNjFF6E/kEQ92+J3jj8AAAA/+RsAAAAAAAABYQEAAG0AAADiw50rLrOgP5BEPdvid44/AAAAP/kbAAAAAAAAAWIBAABtAAAA5l7rfpZOoD9ApWmNEY+QPwAAAD92HAAAAAAAAAFjAQAAbQAAANHzcaT9058/QKVpjRGPkD8AAAA/hRwAAAAAAAABZAEAAG0AAADR83Gk/dOfP0CoNK0x4pE/AAAAP4UcAAAAAAAAAWUBAABtAAAA2SkNS84Knz9AqDStMeKRPwAAAD+VHAAAAAAAAAFmAQAAbQAAAOFfqPGeQZ4/QKg0rTHikT8AAAA/lRwAAAAAAAABZwEAAG0AAADhX6jxnkGePzir/8xRNZM/AAAAP6UcAAAAAAAAAWgBAABtAAAA55VDmG94nT84q//MUTWTPwAAAD+0HAAAAAAAAAFpAQAAbQAAAOeVQ5hveJ0/MK7K7HGIlD8AAAA/7xwAAAAAAAABagEAAG0AAADvy94+QK+cPyixlQyS25U/AAAAP/4cAAAAAAAAAWsBAABtAAAA78vePkCvnD8otGAssi6XPwAAAD/+HAAAAAAAAAFsAQAAbQAAAO/L3j5Ar5w/ILcrTNKBmD8AAAA/Dh0AAAAAAAABbQEAAG0AAADvy94+QK+cPxi69mvy1Jk/AAAAPx4dAAAAAAAAAW4BAABtAAAA78vePkCvnD8gvcGLEiibPwAAAD8tHQAAAAAAAAFvAQAAbQAAAO/L3j5Ar5w/EMCMqzJ7nD8AAAA/PR0AAAAAAAABcAEAAG0AAADvy94+QK+cPxDGIutyIZ8/AAAAP0wdAAAAAAAAAXEBAABtAAAA78vePkCvnD8AZlyV2eOgPwAAAD9cHQAAAAAAAAFyAQAAbQAAAO/L3j5Ar5w//Ggntfk2oj8AAAA/bB0AAAAAAAABcwEAAG0AAADvy94+QK+cP/Rr8tQZiqM/AAAAP2wdAAAAAAAAAXQBAABtAAAA78vePkCvnD/wbr30Od2kPwAAAD9sHQAAAAAAAAF1AQAAbQAAAO/L3j5Ar5w/7HGIFFowpj8AAAA/ex0AAAAAAAABdgEAAG0AAADvy94+QK+cP+R0UzR6g6c/AAAAP4sdAAAAAAAAAXcBAABtAAAA78vePkCvnD9g+QNkKoCpPwAAAD+LHQAAAAAAAAF4AQAAbQAAAO/L3j5Ar5w/XPzOg0rTqj8AAAA/mx0AAAAAAAABeQEAAG0AAADvy94+QK+cP9h9tJPafKs/AAAAP5sdAAAAAAAAAXoBAABtAAAA78vePkCvnD9U/5mjaiasPwAAAD+bHQAAAAAAAAF7AQAAbQAAAO/L3j5Ar5w/UAJlw4p5rT8AAAA/qh0AAAAAAAABfAEAAG0AAADvy94+QK+cP8yDStMaI64/AAAAP7odAAAAAAAAAX0BAABtAAAA78vePkCvnD9MBTDjqsyuPwAAAD/JHQAAAAAAAAF+AQAAbQAAAO/L3j5Ar5w/IoR9geUPsD8AAAA/2R0AAAAAAAABfwEAAG0AAADvy94+QK+cP+BEcImtZLA/AAAAP+kdAAAAAAAAAYABAABtAAAA78vePkCvnD9gxlWZPQ6xPwAAAD/pHQAAAAAAAAGBAQAAbQAAAO/L3j5Ar5w/HodIoQVjsT8AAAA/+B0AAAAAAAABggEAAG0AAADvy94+QK+cP5wILrGVDLI/AAAAP/gdAAAAAAAAAYMBAABtAAAA78vePkCvnD9aySC5XWGyPwAAAD8IHgAAAAAAAAGEAQAAbQAAAO/L3j5Ar5w/lgv50LVfsz8AAAA/CB4AAAAAAAABhQEAAG0AAADvy94+QK+cP1bM69h9tLM/AAAAPxgeAAAAAAAAAYYBAABtAAAA78vePkCvnD8Ujd7gRQm0PwAAAD8YHgAAAAAAAAGHAQAAbQAAAO/L3j5Ar5w/0k3R6A1etD8AAAA/Jx4AAAAAAAABiAEAAG0AAADvy94+QK+cP5AOxPDVsrQ/AAAAPyceAAAAAAAAAYkBAABtAAAA78vePkCvnD9Sz7b4nQe1PwAAAD83HgAAAAAAAAGKAQAAbQAAAOeVQ5hveJ0/Us+2+J0HtT8AAAA/0x4AAAAAAAABiwEAAG0AAADhX6jxnkGeP1LPtvidB7U/AAAAP9MeAAAAAAAAAYwBAABtAAAAupQtqJgh0z+wLOXc4d6DPwAAAD/6JAAAAAAAAAGNAQAAbQAAAFrhw50rLtM/sCzl3OHegz8AAAA/ryUAAAAAAAABjgEAAG0AAAA4x4Z+5FPTP7As5dzh3oM/AAAAP78lAAAAAAAAAY8BAABtAAAAd2CzaQpt0z+wLOXc4d6DPwAAAD+/JQAAAAAAAAGQAQAAbQAAALf531QwhtM/sCzl3OHegz8AAAA/zyUAAAAAAAABkQEAAG0AAAA0LDkrfLjTP7As5dzh3oM/AAAAP88lAAAAAAAAAZIBAABtAAAAFBL8CzXe0z+gMnscIoWGPwAAAD/eJQAAAAAAAAGTAQAAbQAAAPL3vuztA9Q/oDJ7HCKFhj8AAAA/7iUAAAAAAAABlAEAAG0AAAAPd664zELUP6AyexwihYY/AAAAP+4lAAAAAAAAAZUBAABtAAAAbI/Kb9Ga1D+gMnscIoWGPwAAAD/uJQAAAAAAAAGWAQAAbQAAAMmn5ibW8tQ/oDJ7HCKFhj8AAAA//SUAAAAAAAABlwEAAG0AAACk8lu0Jn3VP6A4EVxiK4k/AAAAP/0lAAAAAAAAAZgBAABtAAAAH4pnNwoU1j+gOBFcYiuJPwAAAD8NJgAAAAAAAAGZAQAAbQAAAJkhc7rtqtY/kD6nm6LRiz8AAAA/DSYAAAAAAAABmgEAAG0AAAATuX490UHXP5A+p5ui0Ys/AAAAPx0mAAAAAAAAAZsBAABtAAAAjlCKwLTY1z+QPqebotGLPwAAAD8dJgAAAAAAAAGcAQAAbQAAAAjolUOYb9g/kD6nm6LRiz8AAAA/LCYAAAAAAAABnQEAAG0AAACDf6HGewbZP5A+p5ui0Ys/AAAAPywmAAAAAAAAAZ4BAABtAAAAXcoWVMyQ2T+QPqebotGLPwAAAD88JgAAAAAAAAGfAQAAbQAAADgVjOEcG9o/kD6nm6LRiz8AAAA/PCYAAAAAAAABoAEAAG0AAADUxtSDR4zaP5BEPdvid44/AAAAP0wmAAAAAAAAAaEBAABtAAAAD8WzGwUK2z9ApWmNEY+QPwAAAD9MJgAAAAAAAAGiAQAAbQAAAKp2/L0ve9s/QKg0rTHikT8AAAA/WyYAAAAAAAABowEAAG0AAABGKEVgWuzbPzir/8xRNZM/AAAAP1smAAAAAAAAAaQBAABtAAAAQ433DPJQ3D8osZUMktuVPwAAAD9rJgAAAAAAAAGlAQAAbQAAAKClE8T2qNw/KLRgLLIulz8AAAA/ayYAAAAAAAABpgEAAG0AAAA7V1xmIRrdPyC3K0zSgZg/AAAAP3omAAAAAAAAAacBAABtAAAAOLwOE7l+3T8YuvZr8tSZPwAAAD96JgAAAAAAAAGoAQAAbQAAADQhwb9Q490/GLr2a/LUmT8AAAA/iiYAAAAAAAABqQEAAG0AAADy7EaBwi7ePxi69mvy1Jk/AAAAP4omAAAAAAAAAaoBAABtAAAArbjMQjR63j8YuvZr8tSZPwAAAD+aJgAAAAAAAAGrAQAAbQAAAGuEUgSmxd4/GLr2a/LUmT8AAAA/miYAAAAAAAABrAEAAG0AAACJA0LQhATfPxi69mvy1Jk/AAAAP6kmAAAAAAAAAa0BAABtAAAAp4IxnGND3z8YuvZr8tSZPwAAAD+pJgAAAAAAAAGuAQAAbQAAAMUBIWhCgt8/GLr2a/LUmT8AAAA/uSYAAAAAAAABrwEAAG0AAACj5+NI+6ffPxi69mvy1Jk/AAAAP7kmAAAAAAAAAbABAABtAAAAg82mKbTN3z8YuvZr8tSZPwAAAD/JJgAAAAAAAAGxAQAAbQAAAMFm0xTa5t8/GLr2a/LUmT8AAAA/ySYAAAAAAAABsgEAAG0AAABhs2kKbfPfPxi69mvy1Jk/AAAAP+gmAAAAAAAAAbMBAABtAAAA////////3z8YuvZr8tSZPwAAAD8HJwAAAAAAAAG0AQAAbQAAAE8my3pJBuA/GLr2a/LUmT8AAAA/QicAAAAAAAABtQEAAG0AAADvcmFw3BLgPxi69mvy1Jk/AAAAP1InAAAAAAAAAbYBAABtAAAAj7/3ZW8f4D8YuvZr8tSZPwAAAD9SJwAAAAAAAAG3AQAAbQAAAH4yWdZLMuA/GLr2a/LUmT8AAAA/YicAAAAAAAABuAEAAG0AAABtpbpGKEXgPxi69mvy1Jk/AAAAP2InAAAAAAAAAbkBAABtAAAADfJQPLtR4D8YuvZr8tSZPwAAAD9xJwAAAAAAAAG6AQAAbQAAAKw+5zFOXuA/ILcrTNKBmD8AAAA/cScAAAAAAAABuwEAAG0AAABMi30n4WrgPyC3K0zSgZg/AAAAP4EnAAAAAAAAAbwBAABtAAAAm7FIoipx4D8gtytM0oGYPwAAAD+QJwAAAAAAAAG9AQAAbQAAAJuxSKIqceA/KLRgLLIulz8AAAA/vycAAAAAAAABvgEAAG0AAAAGIKvPeYyzP16UQNmwYs4/AAAAP49GAAAAAAAAAb8BAABtAAAABiCrz3mMsz/+M0fVTDjOPwAAAD/8RgAAAAAAAAHAAQAAbQAAAAKFXXwR8bM/oNNN0egNzj8AAAA/DEcAAAAAAAABwQEAAG0AAAB9HGn/9Ie0P6DTTdHoDc4/AAAAPwxHAAAAAAAAAcIBAABtAAAAeYEbrIzstD9Ac1TNhOPNPwAAAD8bRwAAAAAAAAHDAQAAbQAAAHJLgAW8tbU/4hJbySC5zT8AAAA/G0cAAAAAAAABxAEAAG0AAADoRz41N7G2P+ISW8kguc0/AAAAPytHAAAAAAAAAcUBAABtAAAA4RGjjmZ6tz+AsmHFvI7NPwAAAD8rRwAAAAAAAAHGAQAAbQAAAFuprhFKEbg/IFJowVhkzT8AAAA/OkcAAAAAAAABxwEAAG0AAADWQLqULai4PyBSaMFYZM0/AAAAPzpHAAAAAAAAAcgBAABtAAAA0aVsQcUMuT8gUmjBWGTNPwAAAD9KRwAAAAAAAAHJAQAAbQAAAE09eMSoo7k/wvFuvfQ5zT8AAAA/SkcAAAAAAAABygEAAG0AAADH1INHjDq6P8Lxbr30Oc0/AAAAP1pHAAAAAAAAAcsBAABtAAAAwzk29COfuj/C8W699DnNPwAAAD9aRwAAAAAAAAHMAQAAbQAAAL+e6KC7A7s/wvFuvfQ5zT8AAAA/aUcAAAAAAAABzQEAAG0AAAC7A5tNU2i7P8Lxbr30Oc0/AAAAP2lHAAAAAAAAAc4BAABtAAAAOTb0I5+auz/C8W699DnNPwAAAD95RwAAAAAAAAHPAQAAbQAAALPN/6aCMbw/wvFuvfQ5zT8AAAA/eUcAAAAAAAAB0AEAAG0AAAAxAFl9zmO8P8Lxbr30Oc0/AAAAP4lHAAAAAAAAAdEBAABtAAAArZdkALL6vD/C8W699DnNPwAAAD+JRwAAAAAAAAHSAQAAbQAAACOUIjAt9r0/YpF1uZAPzT8AAAA/mEcAAAAAAAAB0wEAAG0AAAAXwzk29CO/PwQxfLUs5cw/AAAAP5hHAAAAAAAAAdQBAABtAAAAA97aSnWNwD8EMXy1LOXMPwAAAD+oRwAAAAAAAAHVAQAAbQAAALhzxWUWosE/pNCCsci6zD8AAAA/qEcAAAAAAAAB1gEAAG0AAACtotxr3c/CP0Rwia1kkMw/AAAAP7dHAAAAAAAAAdcBAABtAAAAo9HzcaT9wz/kD5CpAGbMPwAAAD+3RwAAAAAAAAHYAQAAbQAAAFhn3oxFEsU/5A+QqQBmzD8AAAA/x0cAAAAAAAAB2QEAAG0AAACPym/RmvTFP+QPkKkAZsw/AAAAP8dHAAAAAAAAAdoBAABtAAAACmJ7VH6Lxj/kD5CpAGbMPwAAAD/XRwAAAAAAAAHbAQAAbQAAAMctARbw1sY/5A+QqQBmzD8AAAA/10cAAAAAAAAB3AEAAG0AAAAHxy0BFvDGP+QPkKkAZsw/AAAAP+ZHAAAAAAAAAd0BAABtAAAARWBa7DsJxz/kD5CpAGbMPwAAAD/mRwAAAAAAAAHeAQAAbQAAAMOSs8KHO8c/5A+QqQBmzD8AAAA/QUgAAAAAAAAB3wEAAG0AAAC/92VvH6DHP+QPkKkAZsw/AAAAP1FIAAAAAAAAAeABAABtAAAAvFwYHLcEyD/kD5CpAGbMPwAAAD9RSAAAAAAAAAHhAQAAbQAAAPda97N0gsg/5A+QqQBmzD8AAAA/YUgAAAAAAAAB4gEAAG0AAADzv6lgDOfIP+QPkKkAZsw/AAAAP2FIAAAAAAAAAeMBAABtAAAAsYsvIn4yyT/kD5CpAGbMPwAAAD9hSAAAAAAAAAHkAQAAbQAAAK3w4c4Vl8k/5A+QqQBmzD8AAAA/cEgAAAAAAAAB5QEAAG0AAACqVZR7rfvJP+QPkKkAZsw/AAAAP4BIAAAAAAAAAeYBAABtAAAAJ4jtUfktyj/kD5CpAGbMPwAAAD+ASAAAAAAAAAHnAQAAbQAAAKa6RihFYMo/5A+QqQBmzD8AAAA/kEgAAAAAAAAB6AEAAG0AAADlU3MTa3nKP+QPkKkAZsw/AAAAP5BIAAAAAAAAAekBAABtAAAAI+2f/pCSyj/kD5CpAGbMPwAAAD+fSAAAAAAAAAHqAQAAbQAAAGKGzOm2q8o/5A+QqQBmzD8AAAA/vkgAAAAAAAAB6wEAAG0AAADhuCXAAt7KP+QPkKkAZsw/AAAAP85IAAAAAAAAAewBAABtAAAAn4SrgXQpyz/kD5CpAGbMPwAAAD/eSAAAAAAAAAHtAQAAbQAAAFtQMUPmdMs/5A+QqQBmzD8AAAA/3kgAAAAAAAAB7gEAAG0AAACWThDbo/LLP4avlqWcO8w/AAAAP+1IAAAAAAAAAe8BAABtAAAAEeYbXoeJzD+Gr5alnDvMPwAAAD/tSAAAAAAAAAHwAQAAbQAAAIx9J+FqIM0/hq+WpZw7zD8AAAA//UgAAAAAAAAB8QEAAG0AAADGewZ5KJ7NP4avlqWcO8w/AAAAP/1IAAAAAAAAAfIBAABtAAAAwuC4JcACzj+Gr5alnDvMPwAAAD8NSQAAAAAAAAHzAQAAbQAAAP7el719gM4/hq+WpZw7zD8AAAA/DUkAAAAAAAAB9AEAAG0AAAD6Q0pqFeXOP4avlqWcO8w/AAAAPxxJAAAAAAAAAfUBAABtAAAAOt12VTv+zj+Gr5alnDvMPwAAAD8cSQAAAAAAAAH2AQAAbQAAAHh2o0BhF88/hq+WpZw7zD8AAAA/LEkAAAAAAAAB9wEAAG0AAAC4D9ArhzDPP4avlqWcO8w/AAAAPyxJAAAAAAAAAfgBAABtAAAA+Kj8Fq1Jzz+Gr5alnDvMPwAAAD9bSQAAAAAAAAH5AQAAbQAAAHbbVe34e88/hq+WpZw7zD8AAAA/akkAAAAAAAAB+gEAAG0AAAAyp9uuasfPP4avlqWcO8w/AAAAP2pJAAAAAAAAAfsBAABtAAAAt1JdI5Qi0D+Gr5alnDvMPwAAAD96SQAAAAAAAAH8AQAAbQAAAHMe4+QFbtA/hq+WpZw7zD8AAAA/ekkAAAAAAAAB/QEAAG0AAADQNv+bCsbQP4avlqWcO8w/AAAAP4pJAAAAAAAAAf4BAABtAAAALU8bUw8e0T+Gr5alnDvMPwAAAD+KSQAAAAAAAAH/AQAAbQAAAIpnNwoUdtE/hq+WpZw7zD8AAAA/mUkAAAAAAAABAAIAAG0AAABIM73LhcHRP4avlqWcO8w/AAAAP5lJAAAAAAAAAQECAABtAAAApEvZgooZ0j+Gr5alnDvMPwAAAD+pSQAAAAAAAAECAgAAbQAAACJ+MlnWS9I/hq+WpZw7zD8AAAA/qUkAAAAAAAABAwIAAG0AAAABZPU5j3HSP4avlqWcO8w/AAAAP7hJAAAAAAAAAQQCAABtAAAA4Em4GkiX0j+Gr5alnDvMPwAAAD+4SQAAAAAAAAEFAgAAbQAAAH+WThDbo9I/hq+WpZw7zD8AAAA/yEkAAAAAAAABBgIAAG0AAAAf4+QFbrDSP4avlqWcO8w/AAAAP8hJAAAAAAAAAQcCAABtAAAAvi97+wC90j+Gr5alnDvMPwAAAD/YSQAAAAAAAAEIAgAAbQAAAF58EfGTydI/hq+WpZw7zD8AAAA/B0oAAAAAAAABCQIAAG0AAAD9yKfmJtbSP4avlqWcO8w/AAAAPwdKAAAAAAAAAQoCAABtAAAAPGLU0Uzv0j+Gr5alnDvMPwAAAD8WSgAAAAAAAAELAgAAbQAAANuuasff+9I/hq+WpZw7zD8AAAA/FkoAAAAAAAABDAIAAG0AAAAbSJeyBRXTPyZPnaE4Ecw/AAAAPyZKAAAAAAAAAQ0CAABtAAAAWuHDnSsu0z8mT52hOBHMPwAAAD8mSgAAAAAAAAEOAgAAbQAAAPktWpO+OtM/Jk+doTgRzD8AAAA/NUoAAAAAAAABDwIAAG0AAADNWCRRlTjgP2KRdbmQD80/AAAAP0lYAAAAAAAAARACAABtAAAAbaW6RihF4D9ikXW5kA/NPwAAAD9YWAAAAAAAAAERAgAAbQAAAA3yUDy7UeA/YpF1uZAPzT8AAAA/WFgAAAAAAAABEgIAAG0AAACsPucxTl7gP2KRdbmQD80/AAAAP3ZYAAAAAAAAARMCAABtAAAATIt9J+Fq4D8EMXy1LOXMPwAAAD92WAAAAAAAAAEUAgAAbQAAAOvXEx10d+A/BDF8tSzlzD8AAAA/hlgAAAAAAAABFQIAAG0AAACKJKoSB4TgPwQxfLUs5cw/AAAAP4ZYAAAAAAAAARYCAABtAAAAeZcLg+OW4D8EMXy1LOXMPwAAAD+VWAAAAAAAAAEXAgAAbQAAABnkoXh2o+A/pNCCsci6zD8AAAA/lVgAAAAAAAABGAIAAG0AAAAJVwPpUrbgP6TQgrHIusw/AAAAP6VYAAAAAAAAARkCAABtAAAA+MlkWS/J4D9EcImtZJDMPwAAAD+1WAAAAAAAAAEaAgAAbQAAADdjkURV4uA/RHCJrWSQzD8AAAA/tVgAAAAAAAABGwIAAG0AAAB2/L0ve/vgP+QPkKkAZsw/AAAAP7VYAAAAAAAAARwCAABtAAAAZW8foFcO4T/kD5CpAGbMPwAAAD/EWAAAAAAAAAEdAgAAbQAAAKUITIt9J+E/hq+WpZw7zD8AAAA/1FgAAAAAAAABHgIAAG0AAACUe637WTrhP4avlqWcO8w/AAAAP9RYAAAAAAAAAR8CAABtAAAAg+4ObDZN4T8mT52hOBHMPwAAAD/UWAAAAAAAAAEgAgAAbQAAAMKHO1dcZuE/Jk+doTgRzD8AAAA/41gAAAAAAAABIQIAAG0AAACx+pzHOHnhPyZPnaE4Ecw/AAAAP/NYAAAAAAAAASICAABtAAAAoW3+NxWM4T8mT52hOBHMPwAAAD/zWAAAAAAAAAEjAgAAbQAAAJDgX6jxnuE/Jk+doTgRzD8AAAA/A1kAAAAAAAABJAIAAG0AAAAwLfadhKvhPyZPnaE4Ecw/AAAAPwNZAAAAAAAAASUCAABtAAAAz3mMkxe44T8mT52hOBHMPwAAAD8SWQAAAAAAAAEmAgAAbQAAAL7s7QP0yuE/Jk+doTgRzD8AAAA/ElkAAAAAAAABJwIAAG0AAACtX0900N3hPyZPnaE4Ecw/AAAAPxJZAAAAAAAAASgCAABtAAAAntKw5Kzw4T8mT52hOBHMPwAAAD8iWQAAAAAAAAEpAgAAbQAAAI1FElWJA+I/Jk+doTgRzD8AAAA/MlkAAAAAAAABKgIAAG0AAAB8uHPFZRbiPyZPnaE4Ecw/AAAAPzJZAAAAAAAAASsCAABtAAAAu1GgsIsv4j8mT52hOBHMPwAAAD8yWQAAAAAAAAEsAgAAbQAAAKrEASFoQuI/Jk+doTgRzD8AAAA/QVkAAAAAAAABLQIAAG0AAADqXS4MjlviPyZPnaE4Ecw/AAAAP1FZAAAAAAAAAS4CAABtAAAA2dCPfGpu4j8mT52hOBHMPwAAAD9RWQAAAAAAAAEvAgAAbQAAABdqvGeQh+I/Jk+doTgRzD8AAAA/YFkAAAAAAAABMAIAAG0AAAAH3R3YbJriPyZPnaE4Ecw/AAAAP2BZAAAAAAAAATECAABtAAAA9k9/SEmt4j8mT52hOBHMPwAAAD9wWQAAAAAAAAEyAgAAbQAAADbpqzNvxuI/Jk+doTgRzD8AAAA/cFkAAAAAAAABMwIAAG0AAAAlXA2kS9niPyZPnaE4Ecw/AAAAP4BZAAAAAAAAATQCAABtAAAAFM9uFCjs4j8mT52hOBHMPwAAAD+AWQAAAAAAAAE1AgAAbQAAAANC0IQE/+I/Jk+doTgRzD8AAAA/j1kAAAAAAAABNgIAAG0AAADytDH14BHjPyZPnaE4Ecw/AAAAP49ZAAAAAAAAATcCAABtAAAAgXQpW1Ax4z8mT52hOBHMPwAAAD+fWQAAAAAAAAE4AgAAbQAAAMANVkZ2SuM/Jk+doTgRzD8AAAA/n1kAAAAAAAABOQIAAG0AAACwgLe2Ul3jPyZPnaE4Ecw/AAAAP69ZAAAAAAAAAToCAABtAAAAPkCvHMJ84z8mT52hOBHMPwAAAD+vWQAAAAAAAAE7AgAAbQAAAH3Z2wfoleM/Jk+doTgRzD8AAAA/vlkAAAAAAAABPAIAAG0AAAC9cgjzDa/jPyZPnaE4Ecw/AAAAP75ZAAAAAAAAAT0CAABtAAAA/As13jPI4z8mT52hOBHMPwAAAD/OWQAAAAAAAAE+AgAAbQAAADqlYclZ4eM/Jk+doTgRzD8AAAA/zlkAAAAAAAABPwIAAG0AAACKyyxEo+fjPyZPnaE4Ecw/AAAAP91ZAAAAAAAAAUACAABtAAAAKhjDOTb04z8mT52hOBHMPwAAAD/dWQAAAAAAAAFBAgAAbQAAAHk+jrR/+uM/Jk+doTgRzD8AAAA/7VkAAAAAAAABQgIAAG0AAADJZFkvyQDkPyZPnaE4Ecw/AAAAP+1ZAAAAAAAAAUMCAABtAAAAGYskqhIH5D8mT52hOBHMPwAAAD9LWgAAAAAAAAFEAgAAbQAAAGmx7yRcDeQ/Jk+doTgRzD8AAAA/S1oAAAAAAAABRQIAAG0AAAC517qfpRPkPyZPnaE4Ecw/AAAAP1paAAAAAAAAAUYCAABtAAAACf6FGu8Z5D/I7qOd1ObLPwAAAD9aWgAAAAAAAAFHAgAAbQAAAFkkUZU4IOQ/yO6jndTmyz8AAAA/aloAAAAAAAABSAIAAG0AAACoShwQgibkP8juo53U5ss/AAAAP3paAAAAAAAAAUkCAABtAAAA+HDnisss5D/I7qOd1ObLPwAAAD96WgAAAAAAAAFKAgAAbQAAAEiXsgUVM+Q/yO6jndTmyz8AAAA/iloAAAAAAAABSwIAAG0AAACXvX2AXjnkP8juo53U5ss/AAAAP4paAAAAAAAAAUwCAABtAAAA5+NI+6c/5D/I7qOd1ObLPwAAAD+ZWgAAAAAAAAFNAgAAbQAAADcKFHbxReQ/yO6jndTmyz8AAAA/mVoAAAAAAAABTgIAAG0AAACHMN/wOkzkP8juo53U5ss/AAAAP6laAAAAAAAAAU8CAABtAAAA1laqa4RS5D/I7qOd1ObLPwAAAD+pWgAAAAAAAAFQAgAAbQAAACZ9debNWOQ/yO6jndTmyz8AAAA/uFoAAAAAAAABUQIAAG0AAAB2o0BhF1/kP8juo53U5ss/AAAAP8haAAAAAAAAAVICAABtAAAAxckL3GBl5D/I7qOd1ObLPwAAAD/IWgAAAAAAAAFTAgAAbQAAABXw1laqa+Q/yO6jndTmyz8AAAA/2FoAAAAAAAABVAIAAG0AAABlFqLR83HkP8juo53U5ss/AAAAP+daAAAAAAAAAVUCAABtAAAAtDxtTD145D/I7qOd1ObLPwAAAD/dXQAAAAAAAAFWAgAAbQAAAAVjOMeGfuQ/yO6jndTmyz8AAAA/7F0AAAAAAAABVwIAAG0AAAClr868GYvkP8juo53U5ss/AAAAP+xdAAAAAAAAAVgCAABtAAAA9NWZN2OR5D/I7qOd1ObLPwAAAD/8XQAAAAAAAAFZAgAAbQAAAJQiMC32neQ/yO6jndTmyz8AAAA//F0AAAAAAAABWgIAAG0AAADjSPunP6TkP8juo53U5ss/AAAAPwxeAAAAAAAAAVsCAABtAAAAM2/GIomq5D/I7qOd1ObLPwAAAD8MXgAAAAAAAAFcAgAAbQAAANO7XBgct+Q/yO6jndTmyz8AAAA/G14AAAAAAAABXQIAAG0AAAByCPMNr8PkP8juo53U5ss/AAAAPxteAAAAAAAAAV4CAABtAAAAwi6+iPjJ5D/I7qOd1ObLPwAAAD8rXgAAAAAAAAFfAgAAbQAAALGhH/nU3OQ/yO6jndTmyz8AAAA/K14AAAAAAAABYAIAAG0AAABR7rXuZ+nkP8juo53U5ss/AAAAPzpeAAAAAAAAAWECAABtAAAA8TpM5Pr15D/I7qOd1ObLPwAAAD86XgAAAAAAAAFiAgAAbQAAAJCH4tmNAuU/yO6jndTmyz8AAAA/Sl4AAAAAAAABYwIAAG0AAAB/+kNKahXlP8juo53U5ss/AAAAP0peAAAAAAAAAWQCAABtAAAAH0faP/0h5T/I7qOd1ObLPwAAAD9aXgAAAAAAAAFlAgAAbQAAAL6TcDWQLuU/yO6jndTmyz8AAAA/aV4AAAAAAAABZgIAAG0AAACtBtKlbEHlP8juo53U5ss/AAAAP2leAAAAAAAAAWcCAABtAAAATVNom/9N5T/I7qOd1ObLPwAAAD9pXgAAAAAAAAFoAgAAbQAAAO2f/pCSWuU/yO6jndTmyz8AAAA/eV4AAAAAAAABaQIAAG0AAACM7JSGJWflP8juo53U5ss/AAAAP3leAAAAAAAAAWoCAABtAAAA3BJgAW9t5T/I7qOd1ObLPwAAAD+JXgAAAAAAAAFrAgAAbQAAAHxf9vYBeuU/Jk+doTgRzD8AAAA/iV4AAAAAAAABbAIAAG0AAADLhcFxS4DlPyZPnaE4Ecw/AAAAP5heAAAAAAAAAW0CAABtAAAAa9JXZ96M5T8mT52hOBHMPwAAAD+YXgAAAAAAAAFuAgAAbQAAAAof7lxxmeU/Jk+doTgRzD8AAAA/qF4AAAAAAAABbwIAAG0AAACqa4RSBKblP4avlqWcO8w/AAAAP6heAAAAAAAAAXACAABtAAAAmd7lwuC45T+Gr5alnDvMPwAAAD+3XgAAAAAAAAFxAgAAbQAAADkrfLhzxeU/hq+WpZw7zD8AAAA/t14AAAAAAAABcgIAAG0AAAB4xKijmd7lP4avlqWcO8w/AAAAP8deAAAAAAAAAXMCAABtAAAAFxE/mSzr5T+Gr5alnDvMPwAAAD/XXgAAAAAAAAF0AgAAbQAAALdd1Y6/9+U/5A+QqQBmzD8AAAA/114AAAAAAAABdQIAAG0AAABWqmuEUgTmP+QPkKkAZsw/AAAAP9deAAAAAAAAAXYCAABtAAAAptA2/5sK5j/kD5CpAGbMPwAAAD/mXgAAAAAAAAF3AgAAbQAAAPb2AXrlEOY/5A+QqQBmzD8AAAA/9l4AAAAAAAABeAIAAG0AAABFHc30LhfmP+QPkKkAZsw/AAAAP/ZeAAAAAAAAAXkCAABtAAAAlUOYb3gd5j/kD5CpAGbMPwAAAD8GXwAAAAAAAAF6AgAAbQAAAOVpY+rBI+Y/5A+QqQBmzD8AAAA/NF8AAAAAAAABewIAAG0AAAA0kC5lCyrmP+QPkKkAZsw/AAAAPzRfAAAAAAAAAXwCAABtAAAAJQOQ1ec85j/kD5CpAGbMPwAAAD9EXwAAAAAAAAF9AgAAbQAAAMRPJst6SeY/5A+QqQBmzD8AAAA/RF8AAAAAAAABfgIAAG0AAABjnLzADVbmP+QPkKkAZsw/AAAAP1RfAAAAAAAAAX8CAABtAAAAUg8eMepo5j9EcImtZJDMPwAAAD9UXwAAAAAAAAGAAgAAbQAAAPJbtCZ9deY/RHCJrWSQzD8AAAA/Y18AAAAAAAABgQIAAG0AAADhzhWXWYjmP6TQgrHIusw/AAAAP2NfAAAAAAAAAYICAABtAAAAMfXgEaOO5j+k0IKxyLrMPwAAAD9zXwAAAAAAAAGDAgAAbQAAANBBdwc2m+Y/pNCCsci6zD8AAAA/c18AAAAAAAABhAIAAG0AAABxjg39yKfmP6TQgrHIusw/AAAAP4NfAAAAAAAAAYUCAABtAAAAwLTYdxKu5j+k0IKxyLrMPwAAAD+DXwAAAAAAAAGGAgAAbQAAAGABb22luuY/BDF8tSzlzD8AAAA/kl8AAAAAAAABhwIAAG0AAACvJzro7sDmPwQxfLUs5cw/AAAAP5JfAAAAAAAAAYgCAABtAAAA/00FYzjH5j8EMXy1LOXMPwAAAD+iXwAAAAAAAAGJAgAAbQAAAE900N2BzeY/BDF8tSzlzD8AAAA/ol8AAAAAAAABigIAAG0AAACfmptYy9PmPwQxfLUs5cw/AAAAP7FfAAAAAAAAAYsCAABtAAAAPucxTl7g5j8EMXy1LOXMPwAAAD+xXwAAAAAAAAGMAgAAbQAAAN0zyEPx7OY/BDF8tSzlzD8AAAA/wV8AAAAAAAABjQIAAG0AAAAtWpO+OvPmPwQxfLUs5cw/AAAAP8FfAAAAAAAAAY4CAABtAAAAzKYptM3/5j8EMXy1LOXMPwAAAD/RXwAAAAAAAAGPAgAAbQAAABzN9C4XBuc/BDF8tSzlzD8AAAA/0V8AAAAAAAABkAIAAG0AAAC9GYskqhLnPwQxfLUs5cw/AAAAP+BfAAAAAAAAAZECAABtAAAADEBWn/MY5z8EMXy1LOXMPwAAAD/gXwAAAAAAAAGSAgAAbQAAAFxmIRo9H+c/BDF8tSzlzD8AAAA/8F8AAAAAAAABkwIAAG0AAACsjOyUhiXnPwQxfLUs5cw/AAAAPwBgAAAAAAAAAZQCAABtAAAA+7K3D9Ar5z8EMXy1LOXMPwAAAD9OYAAAAAAAAAGVAgAAbQAAAEvZgooZMuc/BDF8tSzlzD8AAAA/XWAAAAAAAAABlgIAAG0AAACb/00FYzjnPwQxfLUs5cw/AAAAP11gAAAAAAAAAZcCAABtAAAA6yUZgKw+5z8EMXy1LOXMPwAAAD9AYQAAAAAAAAGYAgAAbQAAADpM5Pr1ROc/BDF8tSzlzD8AAAA/QGEAAAAAAAABmQIAAG0AAACKcq91P0vnPwQxfLUs5cw/AAAAP1BhAAAAAAAAAZoCAABtAAAAKb9Fa9JX5z8EMXy1LOXMPwAAAD9QYQAAAAAAAAGbAgAAbQAAAMkL3GBlZOc/BDF8tSzlzD8AAAA/YGEAAAAAAAABnAIAAG0AAAC5fj3RQXfnPwQxfLUs5cw/AAAAP2BhAAAAAAAAAZ0CAABtAAAAWMvTxtSD5z8EMXy1LOXMPwAAAD9vYQAAAAAAAAGeAgAAbQAAAJdkALL6nOc/BDF8tSzlzD8AAAA/b2EAAAAAAAABnwIAAG0AAADW/SydILbnP6TQgrHIusw/AAAAP39hAAAAAAAAAaACAABtAAAAZb0kA5DV5z+k0IKxyLrMPwAAAD9/YQAAAAAAAAGhAgAAbQAAAPR8HGn/9Oc/RHCJrWSQzD8AAAA/jmEAAAAAAAABogIAAG0AAADSYt9JuBroP0Rwia1kkMw/AAAAP45hAAAAAAAAAaMCAABtAAAAYSLXryc66D9EcImtZJDMPwAAAD+eYQAAAAAAAAGkAgAAbQAAAPHhzhWXWeg/RHCJrWSQzD8AAAA/nmEAAAAAAAABpQIAAG0AAADPx5H2T3/oP0Rwia1kkMw/AAAAP65hAAAAAAAAAaYCAABtAAAADmG+4XWY6D9EcImtZJDMPwAAAD+uYQAAAAAAAAGnAgAAbQAAAEz66sybseg/RHCJrWSQzD8AAAA/vWEAAAAAAAABqAIAAG0AAACMkxe4wcroP0Rwia1kkMw/AAAAP71hAAAAAAAAAakCAABtAAAALOCtrVTX6D9EcImtZJDMPwAAAD/NYQAAAAAAAAGqAgAAbQAAAMssRKPn4+g/RHCJrWSQzD8AAAA/zWEAAAAAAAABqwIAAG0AAABredqYevDoP0Rwia1kkMw/AAAAP91hAAAAAAAAAawCAABtAAAAup+lE8T26D9EcImtZJDMPwAAAD/dYQAAAAAAAAGtAgAAbQAAAArGcI4N/eg/RHCJrWSQzD8AAAA/7GEAAAAAAAABrgIAAG0AAABa7DsJVwPpP0Rwia1kkMw/AAAAP+xhAAAAAAAAAa8CAABtAAAAqRIHhKAJ6T/kD5CpAGbMPwAAAD/8YQAAAAAAAAGwAgAAbQAAAPk40v7pD+k/5A+QqQBmzD8AAAA/C2IAAAAAAAABsQIAAG0AAABJX515MxbpP+QPkKkAZsw/AAAAPxtiAAAAAAAAAbICAABtAAAASV+deTMW6T+Gr5alnDvMPwAAAD8bYgAAAAAAAAGzAgAAbQAAAOirM2/GIuk/hq+WpZw7zD8AAAA/K2IAAAAAAAABtAIAAG0AAAA40v7pDynpP4avlqWcO8w/AAAAPzpiAAAAAAAAAbUCAABtAAAAifjJZFkv6T+Gr5alnDvMPwAAAD9KYgAAAAAAAAG2AgAAbQAAANgeld+iNek/Jk+doTgRzD8AAAA/SmIAAAAAAAABtwIAAG0AAAB4ayvVNULpPyZPnaE4Ecw/AAAAP1piAAAAAAAAAbgCAABtAAAAF7jByshO6T8mT52hOBHMPwAAAD9aYgAAAAAAAAG5AgAAbQAAAFZR7rXuZ+k/Jk+doTgRzD8AAAA/WmIAAAAAAAABugIAAG0AAAD1nYSrgXTpPyZPnaE4Ecw/AAAAP2liAAAAAAAAAbsCAABtAAAAleoaoRSB6T8mT52hOBHMPwAAAD95YgAAAAAAAAG8AgAAbQAAAOUQ5hteh+k/Jk+doTgRzD8AAAA/eWIAAAAAAAABvQIAAG0AAACEXXwR8ZPpPyZPnaE4Ecw/AAAAP4hiAAAAAAAAAb4CAABtAAAA1YNHjDqa6T8mT52hOBHMPwAAAD+IYgAAAAAAAAG/AgAAbQAAAGUskqhKHJA/XpRA2bBizj8AAAA/o28AAAAAAAABwAIAAG0AAABlLJKoShyQP7z0Od0Ujc4/AAAAPwFwAAAAAAAAAcECAABtAAAAZSySqEockD8cVTPheLfOPwAAAD8RcAAAAAAAAAHCAgAAbQAAAGUskqhKHJA/fLUs5dzhzj8AAAA/EXAAAAAAAAABwwIAAG0AAABlLJKoShyQP5rWGPEIYc8/AAAAPyBwAAAAAAAAAcQCAABtAAAA2sRanjamjj/4NhL1bIvPPwAAAD8gcAAAAAAAAAHFAgAAbQAAANrEWp42po4/DCx/gEwF0D8AAAA/MHAAAAAAAAABxgIAAG0AAADaxFqeNqaOPzzce4J+GtA/AAAAPzBwAAAAAAAAAccCAABtAAAA2sRanjamjj/K7HGIFFrQPwAAAD9AcAAAAAAAAAHIAgAAbQAAAOowkevXE40/Kk1rjHiE0D8AAAA/QHAAAAAAAAAByQIAAG0AAAD2nMc4eYGLP4mtZJDcrtA/AAAAP09wAAAAAAAAAcoCAABtAAAA9pzHOHmBiz/oDV6UQNnQPwAAAD9PcAAAAAAAAAHLAgAAbQAAAAoJ/oUa74k/eB5UmtYY0T8AAAA/X3AAAAAAAAABzAIAAG0AAAAKCf6FGu+JPwcvSqBsWNE/AAAAP19wAAAAAAAAAc0CAABtAAAAGnU007tciD/G7zyoNK3RPwAAAD9vcAAAAAAAAAHOAgAAbQAAACbhaiBdyoY/VAAzrsrs0T8AAAA/b3AAAAAAAAABzwIAAG0AAABGude6n6WDPxTBJbaSQdI/AAAAP35wAAAAAAAAAdACAABtAAAARrnXup+lgz/SgRi+WpbSPwAAAD9+cAAAAAAAAAHRAgAAbQAAAGKRRFXigIA/kUILxiLr0j8AAAA/jnAAAAAAAAAB0gIAAG0AAABikURV4oCAPx9TAcy4KtM/AAAAP45wAAAAAAAAAdMCAABtAAAA/NJi30m4ej+vY/fRTmrTPwAAAD+dcAAAAAAAAAHUAgAAbQAAAPzSYt9JuHo/DsTw1bKU0z8AAAA/nXAAAAAAAAAB1QIAAG0AAAD80mLfSbh6P24k6tkWv9M/AAAAP61wAAAAAAAAAdYCAABtAAAA/NJi30m4ej/NhOPdeunTPwAAAD+tcAAAAAAAAAHXAgAAbQAAAByrz3mMk3c//TTg36z+0z8AAAA/vXAAAAAAAAAB2AIAAG0AAAAcq895jJN3Pyzl3OHeE9Q/AAAAP8xwAAAAAAAAAdkCAABtAAAAHKvPeYyTdz9cldnjECnUPwAAAD/McAAAAAAAAAHaAgAAbQAAAByrz3mMk3c/vPXS53RT1D8AAAA/zHAAAAAAAAAB2wIAAG0AAAA8gzwUz250P+ylz+mmaNQ/AAAAP9xwAAAAAAAAAdwCAABtAAAAPIM8FM9udD8bVszr2H3UPwAAAD/scAAAAAAAAAHdAgAAbQAAADyDPBTPbnQ/erbF7zyo1D8AAAA/+3AAAAAAAAAB3gIAAG0AAAA8gzwUz250P6pmwvFuvdQ/AAAAP/twAAAAAAAAAd8CAABtAAAAPIM8FM9udD8Kx7v10ufUPwAAAD8LcQAAAAAAAAHgAgAAbQAAADyDPBTPbnQ/OXe49wT91D8AAAA/C3EAAAAAAAAB4QIAAG0AAABcW6muEUpxP5jXsftoJ9U/AAAAPxpxAAAAAAAAAeICAABtAAAAXFuprhFKcT/3N6v/zFHVPwAAAD8acQAAAAAAAAHjAgAAbQAAAPBmLJKoSmw/KOinAf9m1T8AAAA/KnEAAAAAAAAB5AIAAG0AAADDRK5fT3TAP1AD/s3qP9M/AAAAP4F3AAAAAAAAAeUCAABtAAAAA97aSnWNwD9QA/7N6j/TPwAAAD+gdwAAAAAAAAHmAgAAbQAAAEJ3BzabpsA/H1MBzLgq0z8AAAA/73cAAAAAAAAB5wIAAG0AAACBEDQhwb/APx9TAcy4KtM/AAAAP+93AAAAAAAAAegCAABtAAAAAEON9wzywD8fUwHMuCrTPwAAAD/vdwAAAAAAAAHpAgAAbQAAAH115s1YJME/8KIEyoYV0z8AAAA//ncAAAAAAAAB6gIAAG0AAAD8pz+kpFbBP/CiBMqGFdM/AAAAP/53AAAAAAAAAesCAABtAAAAetqYevCIwT/wogTKhhXTPwAAAD8OeAAAAAAAAAHsAgAAbQAAADemHjxi1ME/8KIEyoYV0z8AAAA/DngAAAAAAAAB7QIAAG0AAAD0caT90x/CP/CiBMqGFdM/AAAAPx14AAAAAAAAAe4CAABtAAAAcqT90x9Swj/wogTKhhXTPwAAAD8deAAAAAAAAAHvAgAAbQAAADBwg5WRncI/8KIEyoYV0z8AAAA/LXgAAAAAAAAB8AIAAG0AAADsOwlXA+nCP/CiBMqGFdM/AAAAPy14AAAAAAAAAfECAABtAAAAqgePGHU0wz/wogTKhhXTPwAAAD89eAAAAAAAAAHyAgAAbQAAACc66O7AZsM/8KIEyoYV0z8AAAA/PXgAAAAAAAAB8wIAAG0AAADlBW6wMrLDP/CiBMqGFdM/AAAAP0x4AAAAAAAAAfQCAABtAAAAZDjHhn7kwz/wogTKhhXTPwAAAD9MeAAAAAAAAAH1AgAAbQAAACAETUjwL8Q/8KIEyoYV0z8AAAA/XHgAAAAAAAAB9gIAAG0AAADez9IJYnvEP/CiBMqGFdM/AAAAP1x4AAAAAAAAAfcCAABtAAAAm5tYy9PGxD/wogTKhhXTPwAAAD9seAAAAAAAAAH4AgAAbQAAAJgAC3hrK8U/8KIEyoYV0z8AAAA/e3gAAAAAAAAB+QIAAG0AAADT/ukPKanFP/CiBMqGFdM/AAAAP3t4AAAAAAAAAfoCAABtAAAADv3Ip+Ymxj/wogTKhhXTPwAAAD+LeAAAAAAAAAH7AgAAbQAAAMctARbw1sY/8KIEyoYV0z8AAAA/i3gAAAAAAAAB/AIAAG0AAABCxQyZ023HP/CiBMqGFdM/AAAAP5p4AAAAAAAAAf0CAABtAAAAvFwYHLcEyD8fUwHMuCrTPwAAAD+aeAAAAAAAAAH+AgAAbQAAAPda97N0gsg/H1MBzLgq0z8AAAA/qngAAAAAAAAB/wIAAG0AAAC0Jn115s3IPx9TAcy4KtM/AAAAP6p4AAAAAAAAAQADAABtAAAAcvICN1gZyT8fUwHMuCrTPwAAAD+6eAAAAAAAAAEBAwAAbQAAAPAkXA2kS8k/H1MBzLgq0z8AAAA/ungAAAAAAAABAgMAAG0AAABuV7Xj733JPx9TAcy4KtM/AAAAP8l4AAAAAAAAAQMDAABtAAAArfDhzhWXyT8fUwHMuCrTPwAAAD/JeAAAAAAAAAEEAwAAbQAAAOyJDro7sMk/H1MBzLgq0z8AAAA/2XgAAAAAAAABBQMAAG0AAAArIzulYcnJPx9TAcy4KtM/AAAAP9l4AAAAAAAAAQYDAABtAAAAa7xnkIfiyT8fUwHMuCrTPwAAAD/peAAAAAAAAAEHAwAAbQAAAOjuwGbTFMo/H1MBzLgq0z8AAAA/6XgAAAAAAAABCAMAAG0AAAAniO1R+S3KPx9TAcy4KtM/AAAAP/h4AAAAAAAAAQkDAABtAAAAprpGKEVgyj8fUwHMuCrTPwAAAD/4eAAAAAAAAAEKAwAAbQAAACPtn/6Qkso/H1MBzLgq0z8AAAA/CHkAAAAAAAABCwMAAG0AAABihszptqvKPx9TAcy4KtM/AAAAPwh5AAAAAAAAAQwDAABtAAAAIFJSqyj3yj8fUwHMuCrTPwAAAD8XeQAAAAAAAAENAwAAbQAAAF/rfpZOEMs/H1MBzLgq0z8AAAA/F3kAAAAAAAABDgMAAG0AAAActwRYwFvLPx9TAcy4KtM/AAAAPyd5AAAAAAAAAQ8DAABtAAAAmuldLgyOyz8fUwHMuCrTPwAAAD8neQAAAAAAAAEQAwAAbQAAABkctwRYwMs/H1MBzLgq0z8AAAA/N3kAAAAAAAABEQMAAG0AAACWThDbo/LLPx9TAcy4KtM/AAAAPzd5AAAAAAAAARIDAABtAAAA1uc8xskLzD8fUwHMuCrTPwAAAD9GeQAAAAAAAAETAwAAbQAAAFQalpwVPsw/H1MBzLgq0z8AAAA/RnkAAAAAAAABFAMAAG0AAACTs8KHO1fMPx9TAcy4KtM/AAAAP1Z5AAAAAAAAARUDAABtAAAA0kzvcmFwzD8fUwHMuCrTPwAAAD9WeQAAAAAAAAEWAwAAbQAAAFB/SEmtosw/H1MBzLgq0z8AAAA/ZnkAAAAAAAABFwMAAG0AAADOsaEf+dTMPx9TAcy4KtM/AAAAP2Z5AAAAAAAAARgDAABtAAAAjH0n4WogzT8fUwHMuCrTPwAAAD91eQAAAAAAAAEZAwAAbQAAAEhJraLca80/H1MBzLgq0z8AAAA/eXkAAAAAAAABGgMAAG0AAACER4w6munNPx9TAcy4KtM/AAAAP4l5AAAAAAAAARsDAABtAAAAgKw+5zFOzj8fUwHMuCrTPwAAAD+JeQAAAAAAAAEcAwAAbQAAAHwR8ZPJss4/H1MBzLgq0z8AAAA/mHkAAAAAAAABHQMAAG0AAAA63XZVO/7OP1AD/s3qP9M/AAAAP5h5AAAAAAAAAR4DAABtAAAA+Kj8Fq1Jzz9QA/7N6j/TPwAAAD+oeQAAAAAAAAEfAwAAbQAAALR0gtgelc8/UAP+zeo/0z8AAAA/qHkAAAAAAAABIAMAAG0AAABwQAiakODPP4Cz+s8cVdM/AAAAP7h5AAAAAAAAASEDAABtAAAAsNk0hbb5zz+vY/fRTmrTPwAAAD+4eQAAAAAAAAEiAwAAbQAAABgGxy0BFtA/r2P30U5q0z8AAAA/x3kAAAAAAAABIwMAAG0AAABWn/MYJy/QP69j99FOatM/AAAAP8d5AAAAAAAAASQDAABtAAAA9uuJDro70D/fE/TTgH/TPwAAAD/XeQAAAAAAAAElAwAAbQAAADWFtvnfVNA/3xP004B/0z8AAAA/53kAAAAAAAABJgMAAG0AAABzHuPkBW7QPw7E8NWylNM/AAAAP+d5AAAAAAAAAScDAABtAAAAFGt52ph60D8OxPDVspTTPwAAAD/neQAAAAAAAAEoAwAAbQAAALO3D9Arh9A/DsTw1bKU0z8AAAA/9nkAAAAAAAABKQMAAG0AAADyUDy7UaDQPw7E8NWylNM/AAAAP/Z5AAAAAAAAASoDAABtAAAAkp3SsOSs0D8+dO3X5KnTPwAAAD8GegAAAAAAAAErAwAAbQAAADHqaKZ3udA/PnTt1+Sp0z8AAAA/FXoAAAAAAAABLAMAAG0AAACgsIsvIn7SP/CiBMqGFdM/AAAAP0J8AAAAAAAAAS0DAABtAAAAP/0hJbWK0j/wogTKhhXTPwAAAD/ufAAAAAAAAAEuAwAAbQAAAH+WThDbo9I/8KIEyoYV0z8AAAA/7nwAAAAAAAABLwMAAG0AAABefBHxk8nSP/CiBMqGFdM/AAAAP/18AAAAAAAAATADAABtAAAAfPsAvXII0z/A8gfIVADTPwAAAD/9fAAAAAAAAAExAwAAbQAAAJl68IhRR9M/kUILxiLr0j8AAAA/DX0AAAAAAAABMgMAAG0AAABWRnZKw5LTP5FCC8Yi69I/AAAAPw19AAAAAAAAATMDAABtAAAAU6so91r30z9hkg7E8NXSPwAAAD8dfQAAAAAAAAE0AwAAbQAAAE8Q26PyW9Q/YZIOxPDV0j8AAAA/HX0AAAAAAAABNQMAAG0AAABLdY1QisDUP2GSDsTw1dI/AAAAPyx9AAAAAAAAATYDAABtAAAACEETEvwL1T8y4hHCvsDSPwAAAD8sfQAAAAAAAAE3AwAAbQAAAGVZL8kAZNU/MuIRwr7A0j8AAAA/PH0AAAAAAAABOAMAAG0AAAAiJbWKcq/VPzLiEcK+wNI/AAAAPzx9AAAAAAAAATkDAABtAAAA3/A6TOT61T8y4hHCvsDSPwAAAD9MfQAAAAAAAAE6AwAAbQAAAP1vKhjDOdY/AjIVwIyr0j8AAAA/TH0AAAAAAAABOwMAAG0AAAB8ooPuDmzWP9KBGL5altI/AAAAP1t9AAAAAAAAATwDAABtAAAA+dTcxFqe1j+i0Ru8KIHSPwAAAD9bfQAAAAAAAAE9AwAAbQAAANe6n6UTxNY/otEbvCiB0j8AAAA/a30AAAAAAAABPgMAAG0AAAB3BzabptDWP3MhH7r2a9I/AAAAP2t9AAAAAAAAAT8DAABtAAAAF1TMkDnd1j9zIR+69mvSPwAAAD96fQAAAAAAAAFAAwAAbQAAALegYobM6dY/cyEfuvZr0j8AAAA/en0AAAAAAAABQQMAAG0AAABW7fh7X/bWP0NxIrjEVtI/AAAAP4p9AAAAAAAAAUIDAABtAAAA9TmPcfIC1z9DcSK4xFbSPwAAAD+KfQAAAAAAAAFDAwAAbQAAAJWGJWeFD9c/Q3EiuMRW0j8AAAA/qX0AAAAAAAABRAMAAG0AAAA007tcGBzXP0NxIrjEVtI/AAAAP7l9AAAAAAAAAUUDAABtAAAA1B9SUqso1z9DcSK4xFbSPwAAAD/JfQAAAAAAAAFGAwAAbQAAAHNs6Ec+Ndc/Q3EiuMRW0j8AAAA/yX0AAAAAAAABRwMAAG0AAAATuX490UHXP0NxIrjEVtI/AAAAP9h9AAAAAAAAAUgDAABtAAAAFxE/mSzr5T8zeoMXJVDWPwAAAD98iQAAAAAAAAFJAwAAbQAAAMjqcx7j5OU/M3qDFyVQ1j8AAAA/fIkAAAAAAAABSgMAAG0AAADI6nMe4+TlPwXKhhXzOtY/AAAAP4uJAAAAAAAAAUsDAABtAAAAeMSoo5ne5T/VGYoTwSXWPwAAAD+biQAAAAAAAAFMAwAAbQAAACie3ShQ2OU/1RmKE8El1j8AAAA/2YkAAAAAAAABTQMAAG0AAADZdxKuBtLlP9UZihPBJdY/AAAAPwiKAAAAAAAAAU4DAABtAAAAiVFHM73L5T+laY0RjxDWPwAAAD8iigAAAAAAAAFPAwAAbQAAAOgEsT0qv+U/pWmNEY8Q1j8AAAA/MYoAAAAAAAABUAMAAG0AAACZ3uXC4LjlP6VpjRGPENY/AAAAPzGKAAAAAAAAAVEDAABtAAAASbgaSJey5T+laY0RjxDWPwAAAD9BigAAAAAAAAFSAwAAbQAAAPmRT81NrOU/pWmNEY8Q1j8AAAA/UYoAAAAAAAABUwMAAG0AAACqa4RSBKblP6VpjRGPENY/AAAAP1GKAAAAAAAAAVQDAABtAAAACh/uXHGZ5T+laY0RjxDWPwAAAD9RigAAAAAAAAFVAwAAbQAAALr4IuInk+U/pWmNEY8Q1j8AAAA/YIoAAAAAAAABVgMAAG0AAAAbrIzslIblP6VpjRGPENY/AAAAP2CKAAAAAAAAAVcDAABtAAAAy4XBcUuA5T+laY0RjxDWPwAAAD9wigAAAAAAAAFYAwAAbQAAAHxf9vYBeuU/pWmNEY8Q1j8AAAA/gIoAAAAAAAABWQMAAG0AAAAsOSt8uHPlP6VpjRGPENY/AAAAP4+KAAAAAAAAAVoDAABtAAAALDkrfLhz5T/VGYoTwSXWPwAAAD+figAAAAAAAAFbAwAAbQAAANwSYAFvbeU/1RmKE8El1j8AAAA/n4oAAAAAAAABXAMAAG0AAADcEmABb23lPwXKhhXzOtY/AAAAP5+KAAAAAAAAAV0DAABtAAAAjOyUhiVn5T8zeoMXJVDWPwAAAD+uigAAAAAAAAFeAwAAbQAAAD3GyQvcYOU/M3qDFyVQ1j8AAAA/vooAAAAAAAABXwMAAG0AAAA9xskL3GDlP2MqgBlXZdY/AAAAP76KAAAAAAAAAWADAABtAAAAPcbJC9xg5T+V2nwbiXrWPwAAAD/OigAAAAAAAAFhAwAAbQAAAD3GyQvcYOU/w4p5HbuP1j8AAAA/zooAAAAAAAABYgMAAG0AAADtn/6QklrlP/M6dh/tpNY/AAAAP86KAAAAAAAAAWMDAABtAAAA7Z/+kJJa5T8j63IhH7rWPwAAAD/digAAAAAAAAFkAwAAbQAAAO2f/pCSWuU/U5tvI1HP1j8AAAA/7YoAAAAAAAABZQMAAG0AAADtn/6QklrlP4FLbCWD5NY/AAAAP+2KAAAAAAAAAWYDAABtAAAA7Z/+kJJa5T+x+2gntfnWPwAAAD/9igAAAAAAAAFnAwAAbQAAAD3GyQvcYOU/4atlKecO1z8AAAA//YoAAAAAAAABaAMAAG0AAAA9xskL3GDlPxFcYisZJNc/AAAAPwyLAAAAAAAAAWkDAABtAAAAjOyUhiVn5T9BDF8tSznXPwAAAD8MiwAAAAAAAAFqAwAAbQAAANwSYAFvbeU/cbxbL31O1z8AAAA/HIsAAAAAAAABawMAAG0AAAAsOSt8uHPlP59sWDGvY9c/AAAAPxyLAAAAAAAAAWwDAABtAAAAy4XBcUuA5T/PHFUz4XjXPwAAAD8riwAAAAAAAAFtAwAAbQAAABusjOyUhuU/Ac1RNROO1z8AAAA/K4sAAAAAAAABbgMAAG0AAAC6+CLiJ5PlP18tSzl3uNc/AAAAPzuLAAAAAAAAAW8DAABtAAAACh/uXHGZ5T+P3Uc7qc3XPwAAAD87iwAAAAAAAAFwAwAAbQAAAKprhFIEpuU/v41EPdvi1z8AAAA/S4sAAAAAAAABcQMAAG0AAABJuBpIl7LlPx3uPUE/Ddg/AAAAP0uLAAAAAAAAAXIDAABtAAAAmd7lwuC45T9NnjpDcSLYPwAAAD9aiwAAAAAAAAFzAwAAbQAAADkrfLhzxeU/fU43RaM32D8AAAA/WosAAAAAAAABdAMAAG0AAADZdxKuBtLlP63+M0fVTNg/AAAAP2qLAAAAAAAAAXUDAABtAAAAKJ7dKFDY5T+t/jNH1UzYPwAAAD9qiwAAAAAAAAF2AwAAbQAAAHjEqKOZ3uU/C18tSzl32D8AAAA/eosAAAAAAAABdwMAAG0AAADI6nMe4+TlPwtfLUs5d9g/AAAAP3qLAAAAAAAAAXgDAABtAAAAFxE/mSzr5T87DypNa4zYPwAAAD+JiwAAAAAAAAF5AwAAbQAAABcRP5ks6+U/bb8mT52h2D8AAAA/54sAAAAAAAABegMAAG0AAAAXET+ZLOvlP5tvI1HPttg/AAAAP+eLAAAAAAAAAXsDAABtAAAAFxE/mSzr5T/LHyBTAczYPwAAAD/niwAAAAAAAAF8AwAAbQAAAMjqcx7j5OU/+88cVTPh2D8AAAA/94sAAAAAAAABfQMAAG0AAAB4xKijmd7lPyuAGVdl9tg/AAAAP/eLAAAAAAAAAX4DAABtAAAAeMSoo5ne5T9ZMBZZlwvZPwAAAD8GjAAAAAAAAAF/AwAAbQAAACie3ShQ2OU/ieASW8kg2T8AAAA/BowAAAAAAAABgAMAAG0AAADZdxKuBtLlP7mQD137Ndk/AAAAPxaMAAAAAAAAAYEDAABtAAAAiVFHM73L5T/pQAxfLUvZPwAAAD8WjAAAAAAAAAGCAwAAbQAAADkrfLhzxeU/6UAMXy1L2T8AAAA/JYwAAAAAAAABgwMAAG0AAADoBLE9Kr/lP+lADF8tS9k/AAAAPzWMAAAAAAAAAYQDAABtAAAAmd7lwuC45T/pQAxfLUvZPwAAAD81jAAAAAAAAAGFAwAAbQAAAPmRT81NrOU/6UAMXy1L2T8AAAA/NYwAAAAAAAABhgMAAG0AAABaRbnXup/lP+lADF8tS9k/AAAAPzWMAAAAAAAAAYcDAABtAAAAuvgi4ieT5T/pQAxfLUvZPwAAAD9EjAAAAAAAAAGIAwAAbQAAABusjOyUhuU/uZAPXfs12T8AAAA/VIwAAAAAAAABiQMAAG0AAAAsOSt8uHPlP4ngElvJINk/AAAAP1SMAAAAAAAAAYoDAABtAAAA3BJgAW9t5T8rgBlXZfbYPwAAAD9kjAAAAAAAAAGLAwAAbQAAAD3GyQvcYOU/+88cVTPh2D8AAAA/ZIwAAAAAAAABjAMAAG0AAADtn/6QklrlP8sfIFMBzNg/AAAAP3OMAAAAAAAAAY0DAABtAAAAnXkzFklU5T+bbyNRz7bYPwAAAD9zjAAAAAAAAAGOAwAAbQAAAFIPHjHqaOY/I+tyIR+61j8AAAA/QI8AAAAAAAABjwMAAG0AAABSDx4x6mjmP1ObbyNRz9Y/AAAAP2CPAAAAAAAAAZADAABtAAAAUg8eMepo5j+x+2gntfnWPwAAAD9vjwAAAAAAAAGRAwAAbQAAAFIPHjHqaOY/EVxiKxkk1z8AAAA/b48AAAAAAAABkgMAAG0AAACiNemrM2/mP0EMXy1LOdc/AAAAP3+PAAAAAAAAAZMDAABtAAAAojXpqzNv5j+fbFgxr2PXPwAAAD9/jwAAAAAAAAGUAwAAbQAAAKI16aszb+Y/Ac1RNROO1z8AAAA/jo8AAAAAAAABlQMAAG0AAADyW7QmfXXmPy99TjdFo9c/AAAAP46PAAAAAAAAAZYDAABtAAAA8lu0Jn115j9fLUs5d7jXPwAAAD+ejwAAAAAAAAGXAwAAbQAAAPJbtCZ9deY/v41EPdvi1z8AAAA/no8AAAAAAAABmAMAAG0AAABCgn+hxnvmP+09QT8N+Nc/AAAAP66PAAAAAAAAAZkDAABtAAAAQoJ/ocZ75j9NnjpDcSLYPwAAAD+ujwAAAAAAAAGaAwAAbQAAAEKCf6HGe+Y/fU43RaM32D8AAAA/vY8AAAAAAAABmwMAAG0AAACRqEocEILmP63+M0fVTNg/AAAAP72PAAAAAAAAAZwDAABtAAAAkahKHBCC5j/drjBJB2LYPwAAAD/NjwAAAAAAAAGdAwAAbQAAAOHOFZdZiOY/C18tSzl32D8AAAA/zY8AAAAAAAABngMAAG0AAADhzhWXWYjmPzsPKk1rjNg/AAAAP92PAAAAAAAAAZ8DAABtAAAA4c4Vl1mI5j9tvyZPnaHYPwAAAD/djwAAAAAAAAGgAwAAbQAAADH14BGjjuY/m28jUc+22D8AAAA/7I8AAAAAAAABoQMAAG0AAACAG6yM7JTmP8sfIFMBzNg/AAAAP/yPAAAAAAAAAaIDAABtAAAA9vYBeuUQ5j/hq2Up5w7XPwAAAD9XkgAAAAAAAAGjAwAAbQAAAEUdzfQuF+Y/4atlKecO1z8AAAA/c5IAAAAAAAABpAMAAG0AAACVQ5hveB3mP+GrZSnnDtc/AAAAP4OSAAAAAAAAAaUDAABtAAAA5Wlj6sEj5j/hq2Up5w7XPwAAAD+DkgAAAAAAAAGmAwAAbQAAADSQLmULKuY/4atlKecO1z8AAAA/kpIAAAAAAAABpwMAAG0AAADV3MRanjbmP+GrZSnnDtc/AAAAP5KSAAAAAAAAAagDAABtAAAAJQOQ1ec85j/hq2Up5w7XPwAAAD+ikgAAAAAAAAGpAwAAbQAAAHQpW1AxQ+Y/4atlKecO1z8AAAA/opIAAAAAAAABqgMAAG0AAADETybLeknmP+GrZSnnDtc/AAAAP7KSAAAAAAAAAasDAABtAAAAFHbxRcRP5j/hq2Up5w7XPwAAAD/BkgAAAAAAAAGsAwAAbQAAAGOcvMANVuY/4atlKecO1z8AAAA/wZIAAAAAAAABrQMAAG0AAAAD6VK2oGLmP+GrZSnnDtc/AAAAP9GSAAAAAAAAAa4DAABtAAAAUg8eMepo5j/hq2Up5w7XPwAAAD/gkgAAAAAAAAGvAwAAbQAAAKI16aszb+Y/4atlKecO1z8AAAA/4JIAAAAAAAABsAMAAG0AAABCgn+hxnvmP+GrZSnnDtc/AAAAP/CSAAAAAAAAAbEDAABtAAAAgBusjOyU5j8RXGIrGSTXPwAAAD8AkwAAAAAAAAGyAwAAbQAAAK8nOujuwOY/EVxiKxkk1z8AAAA/AJMAAAAAAAABswMAAG0AAAAczfQuFwbnPxFcYisZJNc/AAAAPwCTAAAAAAAAAbQDAABtAAAAinKvdT9L5z9BDF8tSznXPwAAAD8PkwAAAAAAAAG1AwAAbQAAAEg+NTexluc/cbxbL31O1z8AAAA/D5MAAAAAAAABtgMAAG0AAAAECrv4IuLnP3G8Wy99Ttc/AAAAPx+TAAAAAAAAAbcDAABtAAAA0mLfSbga6D9xvFsvfU7XPwAAAD8vkwAAAAAAAAG4AwAAbQAAAABvbaW6Rug/cbxbL31O1z8AAAA/L5MAAAAAAAABuQMAAG0AAADx4c4Vl1noP3G8Wy99Ttc/AAAAPz6TAAAAAAAAAboDAABtAAAAkC5lCypm6D9xvFsvfU7XPwAAAD8+kwAAAAAAAAG7AwAAbQAAAOBUMIZzbOg/cbxbL31O1z8AAAA/PpMAAAAAAAABvAMAAG0AAACQLmULKmboP59sWDGvY9c/AAAAP8uTAAAAAAAAAb0DAABtAAAAQAiakOBf6D+fbFgxr2PXPwAAAD/LkwAAAAAAAAG+AwAAbQAAAEAImpDgX+g/zxxVM+F41z8AAAA/y5MAAAAAAAABvwMAAG0AAADx4c4Vl1noPwHNUTUTjtc/AAAAP9qTAAAAAAAAAcADAABtAAAAf6HGewZ56D+bbyNRz7bYPwAAAD/QlAAAAAAAAAHBAwAAbQAAAM/HkfZPf+g/yx8gUwHM2D8AAAA/0JQAAAAAAAABwgMAAG0AAAAe7lxxmYXoP/vPHFUz4dg/AAAAP9+UAAAAAAAAAcMDAABtAAAAHu5ccZmF6D8rgBlXZfbYPwAAAD/flAAAAAAAAAHEAwAAbQAAAG4UKOzii+g/WTAWWZcL2T8AAAA/75QAAAAAAAABxQMAAG0AAABuFCjs4ovoPyuAGVdl9tg/AAAAP4uVAAAAAAAAAcYDAABtAAAAbhQo7OKL6D/7zxxVM+HYPwAAAD+blQAAAAAAAAHHAwAAbQAAAG4UKOzii+g/yx8gUwHM2D8AAAA/q5UAAAAAAAAByAMAAG0AAABuFCjs4ovoP22/Jk+dodg/AAAAP6uVAAAAAAAAAckDAABtAAAAbhQo7OKL6D87DypNa4zYPwAAAD+6lQAAAAAAAAHKAwAAbQAAAG4UKOzii+g/C18tSzl32D8AAAA/upUAAAAAAAABywMAAG0AAABuFCjs4ovoP92uMEkHYtg/AAAAP8qVAAAAAAAAAcwDAABtAAAAbhQo7OKL6D+t/jNH1UzYPwAAAD/KlQAAAAAAAAHNAwAAbQAAAG4UKOzii+g/fU43RaM32D8AAAA/2ZUAAAAAAAABzgMAAG0AAABuFCjs4ovoPx3uPUE/Ddg/AAAAP9mVAAAAAAAAAc8DAABtAAAAbhQo7OKL6D/tPUE/DfjXPwAAAD/plQAAAAAAAAHQAwAAbQAAAG4UKOzii+g/v41EPdvi1z8AAAA/6ZUAAAAAAAAB0QMAAG0AAABuFCjs4ovoP4/dRzupzdc/AAAAP/mVAAAAAAAAAdIDAABtAAAAbhQo7OKL6D9fLUs5d7jXPwAAAD8IlgAAAAAAAAHTAwAAbQAAAG4UKOzii+g/Ac1RNROO1z8AAAA/GJYAAAAAAAAB1AMAAG0AAAAe7lxxmYXoPwHNUTUTjtc/AAAAPxiWAAAAAAAAAdUDAABtAAAAHu5ccZmF6D/PHFUz4XjXPwAAAD8olgAAAAAAAAHWAwAAbQAAAB7uXHGZheg/n2xYMa9j1z8AAAA/KJYAAAAAAAAB1wMAAG0AAAAe7lxxmYXoP3G8Wy99Ttc/AAAAPzeWAAAAAAAAAdgDAABtAAAAHu5ccZmF6D9BDF8tSznXPwAAAD83lgAAAAAAAAHZAwAAbQAAAB7uXHGZheg/EVxiKxkk1z8AAAA/R5YAAAAAAAAB2gMAAG0AAAAe7lxxmYXoP+GrZSnnDtc/AAAAP0eWAAAAAAAAAdsDAABtAAAAHu5ccZmF6D+x+2gntfnWPwAAAD9WlgAAAAAAAAHcAwAAbQAAAB7uXHGZheg/gUtsJYPk1j8AAAA/VpYAAAAAAAAB3QMAAG0AAABuFCjs4ovoPyPrciEfutY/AAAAP2aWAAAAAAAAAd4DAABtAAAAbhQo7OKL6D/zOnYf7aTWPwAAAD92lgAAAAAAAAHfAwAAbQAAAG4UKOzii+g/w4p5HbuP1j8AAAA/hZYAAAAAAAAB4AMAAG0AAABuFCjs4ovoP5XafBuJetY/AAAAP4WWAAAAAAAAAeEDAABtAAAAvjrzZiyS6D+V2nwbiXrWPwAAAD+klgAAAAAAAAHiAwAAbQAAAL4682Yskug/YyqAGVdl1j8AAAA/tJYAAAAAAAAB4wMAAG0AAAAOYb7hdZjoP2MqgBlXZdY/AAAAP9OWAAAAAAAAAeQDAABtAAAADmG+4XWY6D8zeoMXJVDWPwAAAD/TlgAAAAAAAAHlAwAAbQAAAF2HiVy/nug/M3qDFyVQ1j8AAAA/4pYAAAAAAAAB5gMAAG0AAACtrVTXCKXoPzN6gxclUNY/AAAAP/KWAAAAAAAAAecDAABtAAAA/dMfUlKr6D8zeoMXJVDWPwAAAD8ClwAAAAAAAAHoAwAAbQAAAEz66sybseg/M3qDFyVQ1j8AAAA/EZcAAAAAAAAB6QMAAG0AAACcILZH5bfoPzN6gxclUNY/AAAAPzGXAAAAAAAAAeoDAABtAAAA7UaBwi6+6D8zeoMXJVDWPwAAAD9vlwAAAAAAAAHrAwAAbQAAAD1tTD14xOg/YyqAGVdl1j8AAAA/f5cAAAAAAAAB7AMAAG0AAAA9bUw9eMToP5XafBuJetY/AAAAP46XAAAAAAAAAe0DAABtAAAAjJMXuMHK6D+V2nwbiXrWPwAAAD+OlwAAAAAAAAHuAwAAbQAAAIyTF7jByug/w4p5HbuP1j8AAAA/npcAAAAAAAAB7wMAAG0AAACMkxe4wcroP/M6dh/tpNY/AAAAP56XAAAAAAAAAfADAABtAAAAjJMXuMHK6D8j63IhH7rWPwAAAD+ulwAAAAAAAAHxAwAAbQAAANy54jIL0eg/gUtsJYPk1j8AAAA/rpcAAAAAAAAB8gMAAG0AAADcueIyC9HoP7H7aCe1+dY/AAAAP72XAAAAAAAAAfMDAABtAAAA3LniMgvR6D8RXGIrGSTXPwAAAD+9lwAAAAAAAAH0AwAAbQAAANy54jIL0eg/QQxfLUs51z8AAAA/zZcAAAAAAAAB9QMAAG0AAADcueIyC9HoP59sWDGvY9c/AAAAP82XAAAAAAAAAfYDAABtAAAA3LniMgvR6D/PHFUz4XjXPwAAAD/clwAAAAAAAAH3AwAAbQAAANy54jIL0eg/Ac1RNROO1z8AAAA/3JcAAAAAAAAB+AMAAG0AAADcueIyC9HoPy99TjdFo9c/AAAAP+yXAAAAAAAAAfkDAABtAAAAjJMXuMHK6D9fLUs5d7jXPwAAAD/8lwAAAAAAAAH6AwAAbQAAAIyTF7jByug/j91HO6nN1z8AAAA//JcAAAAAAAAB+wMAAG0AAAA9bUw9eMToP4/dRzupzdc/AAAAPwuYAAAAAAAAAfwDAABtAAAA7UaBwi6+6D+/jUQ92+LXPwAAAD8LmAAAAAAAAAH9AwAAbQAAAJwgtkflt+g/v41EPdvi1z8AAAA/G5gAAAAAAAAB/gMAAG0AAABM+urMm7HoP+09QT8N+Nc/AAAAPyuYAAAAAAAAAf8DAABtAAAA/dMfUlKr6D/tPUE/DfjXPwAAAD8rmAAAAAAAAAEABAAAbQAAAK2tVNcIpeg/7T1BPw341z8AAAA/OpgAAAAAAAABAQQAAG0AAABdh4lcv57oP+09QT8N+Nc/AAAAPzqYAAAAAAAAAQIEAABtAAAADmG+4XWY6D/tPUE/DfjXPwAAAD9KmAAAAAAAAAEDBAAAbQAAAL4682Yskug/He49QT8N2D8AAAA/WZgAAAAAAAABBAQAAG0AAAC+OvNmLJLoP02eOkNxItg/AAAAP+WYAAAAAAAAAQUEAABtAAAADmG+4XWY6D99TjdFozfYPwAAAD/1mAAAAAAAAAEGBAAAbQAAAK2tVNcIpeg/rf4zR9VM2D8AAAA/BJkAAAAAAAABBwQAAG0AAAD90x9SUqvoP92uMEkHYtg/AAAAPwSZAAAAAAAAAQgEAABtAAAATPrqzJux6D/drjBJB2LYPwAAAD8UmQAAAAAAAAEJBAAAbQAAAO1GgcIuvug/C18tSzl32D8AAAA/JJkAAAAAAAABCgQAAG0AAAA9bUw9eMToPzsPKk1rjNg/AAAAPySZAAAAAAAAAQsEAABtAAAAjJMXuMHK6D9tvyZPnaHYPwAAAD8zmQAAAAAAAAEMBAAAbQAAANy54jIL0eg/bb8mT52h2D8AAAA/Q5kAAAAAAAABDQQAAG0AAAAs4K2tVNfoP5tvI1HPttg/AAAAP1KZAAAAAAAAAQ4EAABtAAAAewZ5KJ7d6D+bbyNRz7bYPwAAAD/AmQAAAAAAAAEPBAAAbQAAAMssRKPn4+g/m28jUc+22D8AAAA/35kAAAAAAAABEAQAAG0AAAAbUw8eMeroP5tvI1HPttg/AAAAP++ZAAAAAAAAAREEAABtAAAApne5MDhu6T+fbFgxr2PXPwAAAD8wmwAAAAAAAAESBAAAbQAAAKZ3uTA4buk/Ac1RNROO1z8AAAA/T5sAAAAAAAABEwQAAG0AAACmd7kwOG7pPy99TjdFo9c/AAAAP1+bAAAAAAAAARQEAABtAAAApne5MDhu6T9fLUs5d7jXPwAAAD9fmwAAAAAAAAEVBAAAbQAAAKZ3uTA4buk/j91HO6nN1z8AAAA/bpsAAAAAAAABFgQAAG0AAACmd7kwOG7pP+09QT8N+Nc/AAAAP26bAAAAAAAAARcEAABtAAAApne5MDhu6T9NnjpDcSLYPwAAAD9+mwAAAAAAAAEYBAAAbQAAAKZ3uTA4buk/fU43RaM32D8AAAA/fpsAAAAAAAABGQQAAG0AAACmd7kwOG7pP63+M0fVTNg/AAAAP46bAAAAAAAAARoEAABtAAAApne5MDhu6T8LXy1LOXfYPwAAAD+OmwAAAAAAAAEbBAAAbQAAAPWdhKuBdOk/Ow8qTWuM2D8AAAA/nZsAAAAAAAABHAQAAG0AAAD1nYSrgXTpP22/Jk+dodg/AAAAP62bAAAAAAAAAR0EAABtAAAARcRPJst66T+bbyNRz7bYPwAAAD+8mwAAAAAAAAEeBAAAbQAAAJXqGqEUgek/yx8gUwHM2D8AAAA/3JsAAAAAAAABHwQAAG0AAADlEOYbXofpP8sfIFMBzNg/AAAAP+ubAAAAAAAAASAEAABtAAAANDexlqeN6T/7zxxVM+HYPwAAAD/rmwAAAAAAAAEhBAAAbQAAAIRdfBHxk+k/+88cVTPh2D8AAAA/+5sAAAAAAAABIgQAAG0AAAAkqhIHhKDpPyuAGVdl9tg/AAAAP/ubAAAAAAAAASMEAABtAAAAdNDdgc2m6T8rgBlXZfbYPwAAAD8LnAAAAAAAAAEkBAAAbQAAAMT2qPwWrek/K4AZV2X22D8AAAA/C5wAAAAAAAABJQQAAG0AAAAUHXR3YLPpPyuAGVdl9tg/AAAAPxqcAAAAAAAAASYEAABtAAAAA5DV5zzG6T8rgBlXZfbYPwAAAD8anAAAAAAAAAEnBAAAbQAAAKLca93P0uk/K4AZV2X22D8AAAA/KpwAAAAAAAABKAQAAG0AAADyAjdYGdnpPyuAGVdl9tg/AAAAPyqcAAAAAAAAASkEAABtAAAAkU/NTazl6T8rgBlXZfbYPwAAAD85nAAAAAAAAAEqBAAAbQAAAOF1mMj16+k/K4AZV2X22D8AAAA/OZwAAAAAAAABKwQAAG0AAAAxnGNDP/LpPyuAGVdl9tg/AAAAP0mcAAAAAAAAASwEAABtAAAAgMIuvoj46T/7zxxVM+HYPwAAAD9ZnAAAAAAAAAEtBAAAbQAAANDo+TjS/uk/+88cVTPh2D8AAAA/WZwAAAAAAAABLgQAAG0AAADQ6Pk40v7pP8sfIFMBzNg/AAAAP1mcAAAAAAAAAS8EAABtAAAA0Oj5ONL+6T9tvyZPnaHYPwAAAD9onAAAAAAAAAEwBAAAbQAAACEPxbMbBeo/Ow8qTWuM2D8AAAA/aJwAAAAAAAABMQQAAG0AAAAhD8WzGwXqP92uMEkHYtg/AAAAP3icAAAAAAAAATIEAABtAAAAIQ/FsxsF6j99TjdFozfYPwAAAD94nAAAAAAAAAEzBAAAbQAAACEPxbMbBeo/He49QT8N2D8AAAA/iJwAAAAAAAABNAQAAG0AAAAhD8WzGwXqP7+NRD3b4tc/AAAAP4icAAAAAAAAATUEAABtAAAAIQ/FsxsF6j+P3Uc7qc3XPwAAAD+XnAAAAAAAAAE2BAAAbQAAAIDCLr6I+Ok/Xy1LOXe41z8AAAA/l5wAAAAAAAABNwQAAG0AAAAxnGNDP/LpPwHNUTUTjtc/AAAAP6ecAAAAAAAAATgEAABtAAAA4XWYyPXr6T/PHFUz4XjXPwAAAD+2nAAAAAAAAAE5BAAAbQAAAEEpAtNi3+k/n2xYMa9j1z8AAAA/tpwAAAAAAAABOgQAAG0AAADyAjdYGdnpP59sWDGvY9c/AAAAP8acAAAAAAAAATsEAABtAAAAotxr3c/S6T9xvFsvfU7XPwAAAD/GnAAAAAAAAAE8BAAAbQAAAKLca93P0uk/QQxfLUs51z8AAAA/1pwAAAAAAAABPQQAAG0AAABStqBihszpP0EMXy1LOdc/AAAAP9acAAAAAAAAAT4EAABtAAAAA5DV5zzG6T8RXGIrGSTXPwAAAD/lnAAAAAAAAAE/BAAAbQAAALNpCm3zv+k/4atlKecO1z8AAAA/5ZwAAAAAAAABQAQAAG0AAABjQz/yqbnpP+GrZSnnDtc/AAAAP/WcAAAAAAAAAUEEAABtAAAAxPao/Bat6T+x+2gntfnWPwAAAD/1nAAAAAAAAAFCBAAAbQAAAHTQ3YHNpuk/gUtsJYPk1j8AAAA/BZ0AAAAAAAABQwQAAG0AAAAkqhIHhKDpP4FLbCWD5NY/AAAAPwWdAAAAAAAAAUQEAABtAAAA1YNHjDqa6T+BS2wlg+TWPwAAAD8UnQAAAAAAAAFFBAAAbQAAAIRdfBHxk+k/gUtsJYPk1j8AAAA/JJ0AAAAAAAABRgQAAG0AAACEXXwR8ZPpP1ObbyNRz9Y/AAAAPySdAAAAAAAAAUcEAABtAAAANDexlqeN6T9Tm28jUc/WPwAAAD8znQAAAAAAAAFIBAAAbQAAAGyaQtv8b+o/Xy1LOXe41z8AAAA/BJ8AAAAAAAABSQQAAG0AAABsmkLb/G/qP4/dRzupzdc/AAAAPxSfAAAAAAAAAUoEAABtAAAAbJpC2/xv6j+/jUQ92+LXPwAAAD8jnwAAAAAAAAFLBAAAbQAAAGyaQtv8b+o/7T1BPw341z8AAAA/M58AAAAAAAABTAQAAG0AAAC8wA1WRnbqPx3uPUE/Ddg/AAAAPzOfAAAAAAAAAU0EAABtAAAAvMANVkZ26j99TjdFozfYPwAAAD9DnwAAAAAAAAFOBAAAbQAAALzADVZGduo/rf4zR9VM2D8AAAA/Q58AAAAAAAABTwQAAG0AAAAM59jQj3zqPwtfLUs5d9g/AAAAP1KfAAAAAAAAAVAEAABtAAAADOfY0I986j87DypNa4zYPwAAAD9SnwAAAAAAAAFRBAAAbQAAAAzn2NCPfOo/bb8mT52h2D8AAAA/Yp8AAAAAAAABUgQAAG0AAAAM59jQj3zqPzsPKk1rjNg/AAAAP++fAAAAAAAAAVMEAABtAAAADOfY0I986j8LXy1LOXfYPwAAAD/+nwAAAAAAAAFUBAAAbQAAALzADVZGduo/rf4zR9VM2D8AAAA//p8AAAAAAAABVQQAAG0AAAC8wA1WRnbqP31ON0WjN9g/AAAAPw6gAAAAAAAAAVYEAABtAAAAbJpC2/xv6j9NnjpDcSLYPwAAAD8OoAAAAAAAAAFXBAAAbQAAAGyaQtv8b+o/He49QT8N2D8AAAA/XKAAAAAAAAABWAQAAG0AAAAcdHdgs2nqPx3uPUE/Ddg/AAAAP2ygAAAAAAAAAVkEAABtAAAAHHR3YLNp6j/tPUE/DfjXPwAAAD9soAAAAAAAAAFaBAAAbQAAABx0d2Czaeo/v41EPdvi1z8AAAA/e6AAAAAAAAABWwQAAG0AAAAcdHdgs2nqP4/dRzupzdc/AAAAP4ugAAAAAAAAAVwEAABtAAAAHHR3YLNp6j9fLUs5d7jXPwAAAD+qoAAAAAAAAAFdBAAAbQAAABx0d2Czaeo/L31ON0Wj1z8AAAA/yaAAAAAAAAABXgQAAG0AAABsmkLb/G/qPwHNUTUTjtc/AAAAP9mgAAAAAAAAAV8EAABtAAAADOfY0I986j/PHFUz4XjXPwAAAD/ZoAAAAAAAAAFgBAAAbQAAAFwNpEvZguo/zxxVM+F41z8AAAA/6aAAAAAAAAABYQQAAG0AAACsM2/GIonqP88cVTPheNc/AAAAPyShAAAAAAAAAWIEAABtAAAArDNvxiKJ6j+fbFgxr2PXPwAAAD9ToQAAAAAAAAFjBAAAbQAAAPtZOkFsj+o/n2xYMa9j1z8AAAA/kqEAAAAAAAABZAQAAG0AAABLgAW8tZXqP88cVTPheNc/AAAAP6GhAAAAAAAAAWUEAABtAAAAm6bQNv+b6j/PHFUz4XjXPwAAAD+xoQAAAAAAAAFmBAAAbQAAAOrMm7FIouo/L31ON0Wj1z8AAAA/saEAAAAAAAABZwQAAG0AAAA682YskqjqP18tSzl3uNc/AAAAP8GhAAAAAAAAAWgEAABtAAAAihkyp9uu6j+P3Uc7qc3XPwAAAD/QoQAAAAAAAAFpBAAAbQAAAIoZMqfbruo/v41EPdvi1z8AAAA/4KEAAAAAAAABagQAAG0AAADaP/0hJbXqP+09QT8N+Nc/AAAAP+ChAAAAAAAAAWsEAABtAAAA2j/9ISW16j8d7j1BPw3YPwAAAD/woQAAAAAAAAFsBAAAbQAAAHmMkxe4weo/TZ46Q3Ei2D8AAAA/8KEAAAAAAAABbQQAAG0AAADJsl6SAcjqP31ON0WjN9g/AAAAP/+hAAAAAAAAAW4EAABtAAAAGNkpDUvO6j+t/jNH1UzYPwAAAD//oQAAAAAAAAFvBAAAbQAAAGj/9IeU1Oo/3a4wSQdi2D8AAAA/D6IAAAAAAAABcAQAAG0AAAC4JcAC3trqPwtfLUs5d9g/AAAAPx6iAAAAAAAAAXEEAABtAAAACUyLfSfh6j8LXy1LOXfYPwAAAD8uogAAAAAAAAFyBAAAbQAAAAlMi30n4eo/Ow8qTWuM2D8AAAA/XaIAAAAAAAABcwQAAG0AAABYclb4cOfqPzsPKk1rjNg/AAAAP22iAAAAAAAAAXQEAABtAAAAWHJW+HDn6j9tvyZPnaHYPwAAAD9togAAAAAAAAF1BAAAbQAAAKiYIXO67eo/bb8mT52h2D8AAAA/fKIAAAAAAAABdgQAAG0AAAComCFzuu3qP5tvI1HPttg/AAAAP3yiAAAAAAAAAXcEAABtAAAA+L7s7QP06j+bbyNRz7bYPwAAAD+MogAAAAAAAAF4BAAAbQAAAPi+7O0D9Oo/yx8gUwHM2D8AAAA/jKIAAAAAAAABeQQAAG0AAAD4vuztA/TqP22/Jk+dodg/AAAAPzijAAAAAAAAAXoEAABtAAAA+L7s7QP06j87DypNa4zYPwAAAD9HowAAAAAAAAF7BAAAbQAAAPi+7O0D9Oo/C18tSzl32D8AAAA/R6MAAAAAAAABfAQAAG0AAAD4vuztA/TqP92uMEkHYtg/AAAAP1ejAAAAAAAAAX0EAABtAAAA+L7s7QP06j+t/jNH1UzYPwAAAD92owAAAAAAAAF+BAAAbQAAAPi+7O0D9Oo/TZ46Q3Ei2D8AAAA/hqMAAAAAAAABfwQAAG0AAAComCFzuu3qPx3uPUE/Ddg/AAAAP5WjAAAAAAAAAYAEAABtAAAAqJghc7rt6j/tPUE/DfjXPwAAAD+VowAAAAAAAAGBBAAAbQAAAKiYIXO67eo/v41EPdvi1z8AAAA/paMAAAAAAAABggQAAG0AAAComCFzuu3qP4/dRzupzdc/AAAAP7WjAAAAAAAAAYMEAABtAAAAqJghc7rt6j9fLUs5d7jXPwAAAD+1owAAAAAAAAGEBAAAbQAAAKiYIXO67eo/Ac1RNROO1z8AAAA/xKMAAAAAAAABhQQAAG0AAAComCFzuu3qP88cVTPheNc/AAAAP9SjAAAAAAAAAYYEAABtAAAAqJghc7rt6j+fbFgxr2PXPwAAAD/kowAAAAAAAAGHBAAAbQAAAKiYIXO67eo/cbxbL31O1z8AAAA/5KMAAAAAAAABiAQAAG0AAAComCFzuu3qP0EMXy1LOdc/AAAAP/OjAAAAAAAAAYkEAABtAAAAqJghc7rt6j8RXGIrGSTXPwAAAD8DpAAAAAAAAAGKBAAAbQAAAKiYIXO67eo/4atlKecO1z8AAAA/EqQAAAAAAAABiwQAAG0AAAComCFzuu3qP7H7aCe1+dY/AAAAPyKkAAAAAAAAAYwEAABtAAAA+L7s7QP06j+BS2wlg+TWPwAAAD8ipAAAAAAAAAGNBAAAbQAAAPi+7O0D9Oo/I+tyIR+61j8AAAA/MqQAAAAAAAABjgQAAG0AAABH5bdoTfrqPyPrciEfutY/AAAAP0GkAAAAAAAAAY8EAABtAAAAR+W3aE366j/zOnYf7aTWPwAAAD9RpAAAAAAAAAGQBAAAbQAAAH9ISa2i3Os/1RmKE8El1j8AAAA/XacAAAAAAAABkQQAAG0AAAAvIn4yWdbrP9UZihPBJdY/AAAAP6unAAAAAAAAAZIEAABtAAAA3/uytw/Q6z/VGYoTwSXWPwAAAD+rpwAAAAAAAAGTBAAAbQAAAECvHMJ8w+s/1RmKE8El1j8AAAA/u6cAAAAAAAABlAQAAG0AAADwiFFHM73rP9UZihPBJdY/AAAAP8unAAAAAAAAAZUEAABtAAAAoGKGzOm26z/VGYoTwSXWPwAAAD/apwAAAAAAAAGWBAAAbQAAAFA8u1GgsOs/1RmKE8El1j8AAAA/2qcAAAAAAAABlwQAAG0AAAAAFvDWVqrrP9UZihPBJdY/AAAAP+qnAAAAAAAAAZgEAABtAAAAsO8kXA2k6z/VGYoTwSXWPwAAAD/qpwAAAAAAAAGZBAAAbQAAAGHJWeHDnes/1RmKE8El1j8AAAA/+acAAAAAAAABmgQAAG0AAAARo45mepfrP9UZihPBJdY/AAAAPwmoAAAAAAAAAZsEAABtAAAAwXzD6zCR6z8FyoYV8zrWPwAAAD8JqAAAAAAAAAGcBAAAbQAAAHJW+HDnius/BcqGFfM61j8AAAA/GagAAAAAAAABnQQAAG0AAAByVvhw54rrPzN6gxclUNY/AAAAPyioAAAAAAAAAZ4EAABtAAAAIjAt9p2E6z8zeoMXJVDWPwAAAD8oqAAAAAAAAAGfBAAAbQAAANIJYntUfus/YyqAGVdl1j8AAAA/OKgAAAAAAAABoAQAAG0AAACD45YAC3jrP2MqgBlXZdY/AAAAPzioAAAAAAAAAaEEAABtAAAAM73LhcFx6z+V2nwbiXrWPwAAAD9IqAAAAAAAAAGiBAAAbQAAAOOWAAt4a+s/w4p5HbuP1j8AAAA/SKgAAAAAAAABowQAAG0AAADjlgALeGvrP/M6dh/tpNY/AAAAP1eoAAAAAAAAAaQEAABtAAAAk3A1kC5l6z9Tm28jUc/WPwAAAD9XqAAAAAAAAAGlBAAAbQAAAERKahXlXus/gUtsJYPk1j8AAAA/Z6gAAAAAAAABpgQAAG0AAAD0I5+am1jrP7H7aCe1+dY/AAAAP2eoAAAAAAAAAacEAABtAAAApP3TH1JS6z8RXGIrGSTXPwAAAD92qAAAAAAAAAGoBAAAbQAAAKT90x9SUus/QQxfLUs51z8AAAA/dqgAAAAAAAABqQQAAG0AAABV1wilCEzrP3G8Wy99Ttc/AAAAP4aoAAAAAAAAAaoEAABtAAAAVdcIpQhM6z+fbFgxr2PXPwAAAD+GqAAAAAAAAAGrBAAAbQAAAFXXCKUITOs/zxxVM+F41z8AAAA/lqgAAAAAAAABrAQAAG0AAABV1wilCEzrPwHNUTUTjtc/AAAAP5aoAAAAAAAAAa0EAABtAAAABLE9Kr9F6z8vfU43RaPXPwAAAD+lqAAAAAAAAAGuBAAAbQAAAASxPSq/Res/Xy1LOXe41z8AAAA/pagAAAAAAAABrwQAAG0AAAAEsT0qv0XrP4/dRzupzdc/AAAAP7WoAAAAAAAAAbAEAABtAAAABLE9Kr9F6z+/jUQ92+LXPwAAAD+1qAAAAAAAAAGxBAAAbQAAAASxPSq/Res/He49QT8N2D8AAAA/xagAAAAAAAABsgQAAG0AAAAEsT0qv0XrP31ON0WjN9g/AAAAP8WoAAAAAAAAAbMEAABtAAAABLE9Kr9F6z+t/jNH1UzYPwAAAD/UqAAAAAAAAAG0BAAAbQAAAASxPSq/Res/C18tSzl32D8AAAA/1KgAAAAAAAABtQQAAG0AAABV1wilCEzrPzsPKk1rjNg/AAAAP+SoAAAAAAAAAbYEAABtAAAAVdcIpQhM6z9tvyZPnaHYPwAAAD/kqAAAAAAAAAG3BAAAbQAAAPQjn5qbWOs/m28jUc+22D8AAAA/86gAAAAAAAABuAQAAG0AAABESmoV5V7rP8sfIFMBzNg/AAAAP/OoAAAAAAAAAbkEAABtAAAAk3A1kC5l6z/7zxxVM+HYPwAAAD8DqQAAAAAAAAG6BAAAbQAAAOOWAAt4a+s/WTAWWZcL2T8AAAA/A6kAAAAAAAABuwQAAG0AAAAzvcuFwXHrP4ngElvJINk/AAAAPxOpAAAAAAAAAbwEAABtAAAAg+OWAAt46z+J4BJbySDZPwAAAD8TqQAAAAAAAAG9BAAAbQAAANIJYntUfus/uZAPXfs12T8AAAA/IqkAAAAAAAABvgQAAG0AAAAiMC32nYTrP+lADF8tS9k/AAAAPyKpAAAAAAAAAb8EAABtAAAAclb4cOeK6z8Z8QhhX2DZPwAAAD8yqQAAAAAAAAHABAAAbQAAABGjjmZ6l+s/SaEFY5F12T8AAAA/MqkAAAAAAAABwQQAAG0AAABhyVnhw53rP3dRAmXDitk/AAAAP0KpAAAAAAAAAcIEAABtAAAAsO8kXA2k6z+nAf9m9Z/ZPwAAAD9RqQAAAAAAAAHDBAAAbQAAAAAW8NZWqus/pwH/ZvWf2T8AAAA/UakAAAAAAAABxAQAAG0AAABQPLtRoLDrP6cB/2b1n9k/AAAAP1GpAAAAAAAAAcUEAABtAAAAoGKGzOm26z+nAf9m9Z/ZPwAAAD9hqQAAAAAAAAHGBAAAbQAAAPCIUUczves/pwH/ZvWf2T8AAAA/c6kAAAAAAAABxwQAAG0AAABArxzCfMPrP6cB/2b1n9k/AAAAP3OpAAAAAAAAAcgEAABtAAAAkNXnPMbJ6z+nAf9m9Z/ZPwAAAD+TqQAAAAAAAAHJBAAAbQAAAJDV5zzGyes/d1ECZcOK2T8AAAA/oqkAAAAAAAABygQAAG0AAADf+7K3D9DrP3dRAmXDitk/AAAAPz+qAAAAAAAAAcsEAABtAAAALyJ+MlnW6z8HYvhqWcrZPwAAAD9OqgAAAAAAAAHMBAAAbQAAAC8ifjJZ1us/Z8Lxbr302T8AAAA/XqoAAAAAAAABzQQAAG0AAAB/SEmtotzrP/XS53RTNNo/AAAAP16qAAAAAAAAAc4EAABtAAAAf0hJraLc6z+1k9p8G4naPwAAAD9tqgAAAAAAAAHPBAAAbQAAAB6V36I16es/c1TNhOPd2j8AAAA/baoAAAAAAAAB0AQAAG0AAABuu6odf+/rPzEVwIyrMts/AAAAP32qAAAAAAAAAdEEAABtAAAADQhBExL86z8hhq+WpZzbPwAAAD99qgAAAAAAAAHSBAAAbQAAAK1U1wilCOw/r5alnDvc2z8AAAA/jaoAAAAAAAAB0wQAAG0AAACtVNcIpQjsP29XmKQDMdw/AAAAP42qAAAAAAAAAdQEAABtAAAA/Xqig+4O7D8tGIusy4XcPwAAAD+cqgAAAAAAAAHVBAAAbQAAAEyhbf43Few/uyiBsmHF3D8AAAA/nKoAAAAAAAAB1gQAAG0AAABMoW3+NxXsPxuJerbF79w/AAAAP6yqAAAAAAAAAdcEAABtAAAATKFt/jcV7D+rmXC8Wy/dPwAAAD+sqgAAAAAAAAHYBAAAbQAAAEyhbf43Few/CfppwL9Z3T8AAAA/vKoAAAAAAAAB2QQAAG0AAABMoW3+NxXsP2laY8QjhN0/AAAAP7yqAAAAAAAAAdoEAABtAAAATKFt/jcV7D+ZCmDGVZndPwAAAD/LqgAAAAAAAAHbBAAAbQAAAEyhbf43Few/ybpcyIeu3T8AAAA/y6oAAAAAAAAB3AQAAG0AAABMoW3+NxXsP/lqWcq5w90/AAAAP9uqAAAAAAAAAd0EAABtAAAA/Xqig+4O7D/5alnKucPdPwAAAD/qqgAAAAAAAAHeBAAAbQAAAK1U1wilCOw/+WpZyrnD3T8AAAA/6qoAAAAAAAAB3wQAAG0AAABdLgyOWwLsP/lqWcq5w90/AAAAP/qqAAAAAAAAAeAEAABtAAAAvuF1mMj16z8nG1bM69jdPwAAAD/6qgAAAAAAAAHhBAAAbQAAAG67qh1/7+s/JxtWzOvY3T8AAAA/CqsAAAAAAAAB4gQAAG0AAAAeld+iNenrPycbVszr2N0/AAAAPwqrAAAAAAAAAeMEAABtAAAAz24UKOzi6z8nG1bM69jdPwAAAD8ZqwAAAAAAAAHkBAAAbQAAAH9ISa2i3Os/JxtWzOvY3T8AAAA/KasAAAAAAAAB5QQAAG0AAAAvIn4yWdbrPycbVszr2N0/AAAAP4erAAAAAAAAAeYEAABtAAAALyJ+MlnW6z/5alnKucPdPwAAAD+HqwAAAAAAAAHnBAAAbQAAAC8ifjJZ1us/ybpcyIeu3T8AAAA/l6sAAAAAAAAB6AQAAG0AAAAvIn4yWdbrP5kKYMZVmd0/AAAAP5erAAAAAAAAAekEAABtAAAALyJ+MlnW6z9pWmPEI4TdPwAAAD+nqwAAAAAAAAHqBAAAbQAAAOOWAAt4a+s/2bH7aCe12T8AAAA/XK0AAAAAAAAB6wQAAG0AAADjlgALeGvrP6cB/2b1n9k/AAAAP4WtAAAAAAAAAewEAABtAAAAM73LhcFx6z+nAf9m9Z/ZPwAAAD+VrQAAAAAAAAHtBAAAbQAAAIPjlgALeOs/pwH/ZvWf2T8AAAA/la0AAAAAAAAB7gQAAG0AAADSCWJ7VH7rP3dRAmXDitk/AAAAP6StAAAAAAAAAe8EAABtAAAAIjAt9p2E6z93UQJlw4rZPwAAAD+0rQAAAAAAAAHwBAAAbQAAAHJW+HDnius/d1ECZcOK2T8AAAA/xK0AAAAAAAAB8QQAAG0AAADBfMPrMJHrP0mhBWORddk/AAAAP8StAAAAAAAAAfIEAABtAAAAEaOOZnqX6z9JoQVjkXXZPwAAAD/TrQAAAAAAAAHzBAAAbQAAAGHJWeHDnes/SaEFY5F12T8AAAA/060AAAAAAAAB9AQAAG0AAAAAFvDWVqrrP0mhBWORddk/AAAAP+OtAAAAAAAAAfUEAABtAAAAUDy7UaCw6z8Z8QhhX2DZPwAAAD/jrQAAAAAAAAH2BAAAbQAAAPCIUUczves/GfEIYV9g2T8AAAA/860AAAAAAAAB9wQAAG0AAACQ1ec8xsnrPxnxCGFfYNk/AAAAP/OtAAAAAAAAAfgEAABtAAAA3/uytw/Q6z/pQAxfLUvZPwAAAD8CrgAAAAAAAAH5BAAAbQAAAH9ISa2i3Os/6UAMXy1L2T8AAAA/Aq4AAAAAAAAB+gQAAG0AAAAeld+iNenrP7mQD137Ndk/AAAAPxKuAAAAAAAAAfsEAABtAAAAvuF1mMj16z+5kA9d+zXZPwAAAD8SrgAAAAAAAAH8BAAAbQAAAA0IQRMS/Os/ieASW8kg2T8AAAA/Ia4AAAAAAAAB/QQAAG0AAABdLgyOWwLsP4ngElvJINk/AAAAPyGuAAAAAAAAAf4EAABtAAAAXS4MjlsC7D9ZMBZZlwvZPwAAAD8xrgAAAAAAAAH/BAAAbQAAAK1U1wilCOw/WTAWWZcL2T8AAAA/Ma4AAAAAAAABAAUAAG0AAAD9eqKD7g7sPyuAGVdl9tg/AAAAP0GuAAAAAAAAAQEFAABtAAAATKFt/jcV7D8rgBlXZfbYPwAAAD9grgAAAAAAAAECBQAAbQAAAEyhbf43Few/+88cVTPh2D8AAAA/f64AAAAAAAABAwUAAG0AAACcxzh5gRvsP/vPHFUz4dg/AAAAP3+uAAAAAAAAAQQFAABtAAAA7O0D9Moh7D/LHyBTAczYPwAAAD+urgAAAAAAAAEFBQAAbQAAADwUz24UKOw/yx8gUwHM2D8AAAA/vq4AAAAAAAABBgUAAG0AAAC0PG1MPXjkP0gI+wLLH+A/AAAAPw3pAAAAAAAAAQcFAABtAAAAtDxtTD145D9gYPkDZCrgPwAAAD8s6QAAAAAAAAEIBQAAbQAAALQ8bUw9eOQ/eLj3BP004D8AAAA/LOkAAAAAAAABCQUAAG0AAAC0PG1MPXjkP44Q9gWWP+A/AAAAPzzpAAAAAAAAAQoFAABtAAAABWM4x4Z+5D++wPIHyFTgPwAAAD9L6QAAAAAAAAELBQAAbQAAAAVjOMeGfuQ/1hjxCGFf4D8AAAA/S+kAAAAAAAABDAUAAG0AAABViQNC0ITkP+5w7wn6aeA/AAAAP1vpAAAAAAAAAQ0FAABtAAAApa/OvBmL5D8Gye0Kk3TgPwAAAD9b6QAAAAAAAAEOBQAAbQAAAPTVmTdjkeQ/NnnqDMWJ4D8AAAA/aukAAAAAAAABDwUAAG0AAABE/GSyrJfkP07R6A1elOA/AAAAP2rpAAAAAAAAARAFAABtAAAA40j7pz+k5D9+geUPkKngPwAAAD966QAAAAAAAAERBQAAbQAAADNvxiKJquQ/ltnjECm04D8AAAA/eukAAAAAAAABEgUAAG0AAADTu1wYHLfkP8SJ4BJbyeA/AAAAP4rpAAAAAAAAARMFAABtAAAAcgjzDa/D5D/0Od0Ujd7gPwAAAD+K6QAAAAAAAAEUBQAAbQAAAMIuvoj4yeQ/JOrZFr/z4D8AAAA/mekAAAAAAAABFQUAAG0AAABhe1R+i9bkPzxC2BdY/uA/AAAAP5npAAAAAAAAARYFAABtAAAAsaEf+dTc5D9s8tQZihPhPwAAAD+p6QAAAAAAAAEXBQAAbQAAAFHute5n6eQ/nKLRG7wo4T8AAAA/qekAAAAAAAABGAUAAG0AAAChFIFpse/kP8xSzh3uPeE/AAAAP7npAAAAAAAAARkFAABtAAAAQGEXX0T85D/6AssfIFPhPwAAAD+56QAAAAAAAAEaBQAAbQAAAOCtrVTXCOU/QgvGIuty4T8AAAA/yOkAAAAAAAABGwUAAG0AAAB/+kNKahXlP1pjxCOEfeE/AAAAP8jpAAAAAAAAARwFAABtAAAAzyAPxbMb5T9yu8IkHYjhPwAAAD/Y6QAAAAAAAAEdBQAAbQAAAG5tpbpGKOU/omu/Jk+d4T8AAAA/2OkAAAAAAAABHgUAAG0AAAAOujuw2TTlP7rDvSfop+E/AAAAP+fpAAAAAAAAAR8FAABtAAAArQbSpWxB5T/qc7opGr3hPwAAAD/n6QAAAAAAAAEgBQAAbQAAAJ15MxZJVOU/MHy1LOXc4T8AAAA/9+kAAAAAAAABIQUAAG0AAAA9xskL3GDlP0jUsy1+5+E/AAAAP/fpAAAAAAAAASIFAABtAAAALDkrfLhz5T94hLAvsPzhPwAAAD8H6gAAAAAAAAEjBQAAbQAAAMuFwXFLgOU/qDStMeIR4j8AAAA/B+oAAAAAAAABJAUAAG0AAAC6+CLiJ5PlP/A8qDStMeI/AAAAPxbqAAAAAAAAASUFAABtAAAAqmuEUgSm5T8g7aQ230biPwAAAD8m6gAAAAAAAAEmBQAAbQAAAEm4GkiXsuU/UJ2hOBFc4j8AAAA/JuoAAAAAAAABJwUAAG0AAAA5K3y4c8XlP35NnjpDceI/AAAAPybqAAAAAAAAASgFAABtAAAAKJ7dKFDY5T/GVZk9DpHiPwAAAD826gAAAAAAAAEpBQAAbQAAAMjqcx7j5OU/9gWWP0Cm4j8AAAA/NuoAAAAAAAABKgUAAG0AAAC3XdWOv/flPya2kkFyu+I/AAAAP0XqAAAAAAAAASsFAABtAAAAVqprhFIE5j9uvo1EPdviPwAAAD9F6gAAAAAAAAEsBQAAbQAAAJVDmG94HeY/nG6KRm/w4j8AAAA/VeoAAAAAAAABLQUAAG0AAAA0kC5lCyrmP+R2hUk6EOM/AAAAP1XqAAAAAAAAAS4FAABtAAAAJQOQ1ec85j8UJ4JLbCXjPwAAAD9k6gAAAAAAAAEvBQAAbQAAABR28UXET+Y/RNd+TZ464z8AAAA/ZOoAAAAAAAABMAUAAG0AAACzwoc7V1zmP4zfeVBpWuM/AAAAP3TqAAAAAAAAATEFAABtAAAAojXpqzNv5j+8j3ZSm2/jPwAAAD+E6gAAAAAAAAEyBQAAbQAAAJGoShwQguY/AphxVWaP4z8AAAA/hOoAAAAAAAABMwUAAG0AAACAG6yM7JTmP0qgbFgxr+M/AAAAP4TqAAAAAAAAATQFAABtAAAAwLTYdxKu5j+SqGdb/M7jPwAAAD+T6gAAAAAAAAE1BQAAbQAAAK8nOujuwOY/wlhkXS7k4z8AAAA/k+oAAAAAAAABNgUAAG0AAACfmptYy9PmP/IIYV9g+eM/AAAAP6PqAAAAAAAAATcFAABtAAAAjg39yKfm5j8guV1hkg7kPwAAAD+z6gAAAAAAAAE4BQAAbQAAAC1ak7468+Y/OBFcYisZ5D8AAAA/s+oAAAAAAAABOQUAAG0AAAAczfQuFwbnP2jBWGRdLuQ/AAAAP7PqAAAAAAAAAToFAABtAAAAXGYhGj0f5z+AGVdl9jjkPwAAAD/C6gAAAAAAAAE7BQAAbQAAAEvZgooZMuc/mHFVZo9D5D8AAAA/0uoAAAAAAAABPAUAAG0AAAA6TOT69UTnP8ghUmjBWOQ/AAAAP9LqAAAAAAAAAT0FAABtAAAAKb9Fa9JX5z/geVBpWmPkPwAAAD/h6gAAAAAAAAE+BQAAbQAAABkyp9uuauc/ECpNa4x45D8AAAA/4eoAAAAAAAABPwUAAG0AAAC5fj3RQXfnPyiCS2wlg+Q/AAAAP/HqAAAAAAAAAUAFAABtAAAAWMvTxtSD5z8ogktsJYPkPwAAAD/x6gAAAAAAAAFBBQAAbQAAAPgXarxnkOc/PtpJbb6N5D8AAAA/AesAAAAAAAABQgUAAG0AAABIPjU3sZbnP1YySG5XmOQ/AAAAPwHrAAAAAAAAAUMFAABtAAAAl2QAsvqc5z9WMkhuV5jkPwAAAD8Q6wAAAAAAAAFEBQAAbQAAADexlqeNqec/huJEcImt5D8AAAA/EOsAAAAAAAABRQUAAG0AAADW/SydILbnP546Q3EiuOQ/AAAAPyDrAAAAAAAAAUYFAABtAAAAdUrDkrPC5z+eOkNxIrjkPwAAAD8g6wAAAAAAAAFHBQAAbQAAAGW9JAOQ1ec/zuo/c1TN5D8AAAA/MOsAAAAAAAABSAUAAG0AAABVMIZzbOjnP/6aPHWG4uQ/AAAAPzDrAAAAAAAAAUkFAABtAAAARKPn40j75z8W8zp2H+3kPwAAAD8/6wAAAAAAAAFKBQAAbQAAAIM8FM9uFOg/RqM3eFEC5T8AAAA/P+sAAAAAAAABSwUAAG0AAAAR/As13jPoP177NXnqDOU/AAAAP0/rAAAAAAAAAUwFAABtAAAA8eHOFZdZ6D+MqzJ7HCLlPwAAAD9P6wAAAAAAAAFNBQAAbQAAAC97+wC9cug/pAMxfLUs5T8AAAA/XusAAAAAAAABTgUAAG0AAAC+OvNmLJLoP6QDMXy1LOU/AAAAP17rAAAAAAAAAU8FAABtAAAATPrqzJux6D+8Wy99TjflPwAAAD9u6wAAAAAAAAFQBQAAbQAAAHsGeSie3eg/1LMtfudB5T8AAAA/busAAAAAAAABUQUAAG0AAAC6n6UTxPboP+wLLH+ATOU/AAAAP37rAAAAAAAAAVIFAABtAAAASV+deTMW6T/sCyx/gEzlPwAAAD9+6wAAAAAAAAFTBQAAbQAAADjS/ukPKek/BGQqgBlX5T8AAAA/jesAAAAAAAABVAUAAG0AAAAoRWBa7DvpPwRkKoAZV+U/AAAAP43rAAAAAAAAAVUFAABtAAAAx5H2T39I6T80FCeCS2zlPwAAAD+d6wAAAAAAAAFWBQAAbQAAAGfejEUSVek/TGwlg+R25T8AAAA/nesAAAAAAAABVwUAAG0AAABWUe617mfpP2TEI4R9geU/AAAAP63rAAAAAAAAAVgFAABtAAAARcRPJst66T98HCKFFozlPwAAAD+t6wAAAAAAAAFZBQAAbQAAAIRdfBHxk+k/wiQdiOGr5T8AAAA/vOsAAAAAAAABWgUAAG0AAADE9qj8Fq3pP/LUGYoTweU/AAAAP7zrAAAAAAAAAVsFAABtAAAAA5DV5zzG6T8ihRaMRdblPwAAAD/M6wAAAAAAAAFcBQAAbQAAAEEpAtNi3+k/Ot0Ujd7g5T8AAAA/zOsAAAAAAAABXQUAAG0AAAAxnGNDP/LpP1I1E4536+U/AAAAP9vrAAAAAAAAAV4FAABtAAAAIQ/FsxsF6j9qjRGPEPblPwAAAD/b6wAAAAAAAAFfBQAAbQAAAMBbW6muEeo/ao0RjxD25T8AAAA/6+sAAAAAAAABYAUAAG0AAACvzrwZiyTqP2qNEY8Q9uU/AAAAP+vrAAAAAAAAAWEFAABtAAAAnkEeimc36j+C5Q+QqQDmPwAAAD/76wAAAAAAAAFiBQAAbQAAAD6OtH/6Q+o/mj0OkUIL5j8AAAA/++sAAAAAAAABYwUAAG0AAADd2kp1jVDqP5o9DpFCC+Y/AAAAPwrsAAAAAAAAAWQFAABtAAAALQEW8NZW6j+aPQ6RQgvmPwAAAD8K7AAAAAAAAAFlBQAAbQAAAH0n4WogXeo/spUMktsV5j8AAAA/GuwAAAAAAAABZgUAAG0AAADMTazlaWPqP7KVDJLbFeY/AAAAPxrsAAAAAAAAAWcFAABtAAAAHHR3YLNp6j+ylQyS2xXmPwAAAD8q7AAAAAAAAAFoBQAAbQAAAGyaQtv8b+o/spUMktsV5j8AAAA/KuwAAAAAAAABaQUAAG0AAAC8wA1WRnbqP8rtCpN0IOY/AAAAPznsAAAAAAAAAWoFAABtAAAAXA2kS9mC6j/K7QqTdCDmPwAAAD857AAAAAAAAAFrBQAAbQAAAPtZOkFsj+o/4EUJlA0r5j8AAAA/SewAAAAAAAABbAUAAG0AAACbptA2/5vqP+BFCZQNK+Y/AAAAP0nsAAAAAAAAAW0FAABtAAAAihkyp9uu6j/4nQeVpjXmPwAAAD9Y7AAAAAAAAAFuBQAAbQAAAHmMkxe4weo/+J0HlaY15j8AAAA/aOwAAAAAAAABbwUAAG0AAABYclb4cOfqPxD2BZY/QOY/AAAAP2jsAAAAAAAAAXAFAABtAAAAlwuD45YA6z8oTgSX2ErmPwAAAD9o7AAAAAAAAAFxBQAAbQAAAIZ+5FNzE+s/QKYCmHFV5j8AAAA/eOwAAAAAAAABcgUAAG0AAAAVPty54jLrP1j+AJkKYOY/AAAAP4fsAAAAAAAAAXMFAABtAAAABLE9Kr9F6z9Y/gCZCmDmPwAAAD+H7AAAAAAAAAF0BQAAbQAAAOOWAAt4a+s/iK79mjx15j8AAAA/h+wAAAAAAAABdQUAAG0AAADSCWJ7VH7rP6AG/JvVf+Y/AAAAP5fsAAAAAAAAAXYFAABtAAAAIjAt9p2E6z+4XvqcbormPwAAAD+n7AAAAAAAAAF3BQAAbQAAAMF8w+swkes/0Lb4nQeV5j8AAAA/p+wAAAAAAAABeAUAAG0AAABhyVnhw53rP9C2+J0HleY/AAAAP6fsAAAAAAAAAXkFAABtAAAAsO8kXA2k6z/oDveeoJ/mPwAAAD+27AAAAAAAAAF6BQAAbQAAAAAW8NZWqus/6A73nqCf5j8AAAA/xuwAAAAAAAABewUAAG0AAABQPLtRoLDrP+gO956gn+Y/AAAAP9XsAAAAAAAAAXwFAABtAAAAoGKGzOm26z/oDveeoJ/mPwAAAD/l7AAAAAAAAAF9BQAAbQAAAPCIUUczves/6A73nqCf5j8AAAA/BO0AAAAAAAABfgUAAG0AAABArxzCfMPrP+gO956gn+Y/AAAAPxTtAAAAAAAAAX8FAABtAAAAkNXnPMbJ6z/oDveeoJ/mPwAAAD8U7QAAAAAAAAGABQAAbQAAAN/7srcP0Os/6A73nqCf5j8AAAA/JO0AAAAAAAABgQUAAG0AAAB/SEmtotzrP+gO956gn+Y/AAAAPyTtAAAAAAAAAYIFAABtAAAAz24UKOzi6z/oDveeoJ/mPwAAAD8z7QAAAAAAAAGDBQAAbQAAAB6V36I16es/6A73nqCf5j8AAAA/M+0AAAAAAAABhAUAAG0AAABdLgyOWwLsP+gO956gn+Y/AAAAP0PtAAAAAAAAAYUFAABtAAAAnMc4eYEb7D/oDveeoJ/mPwAAAD9D7QAAAAAAAAGGBQAAbQAAACyHMN/wOuw/6A73nqCf5j8AAAA/Uu0AAAAAAAABhwUAAG0AAAC6RihFYFrsPwBn9Z85quY/AAAAP2LtAAAAAAAAAYgFAABtAAAA5LdoTfrq7D9ex+6jndTmPwAAAD+B7QAAAAAAAAGJBQAAbQAAACRRlTggBO0/dh/tpDbf5j8AAAA/ge0AAAAAAAABigUAAG0AAACzEI2ejyPtP45366XP6eY/AAAAP4HtAAAAAAAAAYsFAABtAAAA8qm5ibU87T+mz+mmaPTmPwAAAD+R7QAAAAAAAAGMBQAAbQAAAJH2T39ISe0/vifopwH/5j8AAAA/ke0AAAAAAAABjQUAAG0AAAAwQ+Z021XtP74n6KcB/+Y/AAAAP6HtAAAAAAAAAY4FAABtAAAAMEPmdNtV7T/Uf+aomgnnPwAAAD+h7QAAAAAAAAGPBQAAbQAAAIBpse8kXO0/1H/mqJoJ5z8AAAA/o+0AAAAAAAABkAUAAG0AAADQj3xqbmLtP+7X5KkzFOc/AAAAP8LtAAAAAAAAAZEFAABtAAAAILZH5bdo7T/u1+SpMxTnPwAAAD/S7QAAAAAAAAGSBQAAbQAAAHDcEmABb+0/7tfkqTMU5z8AAAA/0u0AAAAAAAABkwUAAG0AAAAQKalVlHvtPwYw46rMHuc/AAAAP9LtAAAAAAAAAZQFAABtAAAAr3U/SyeI7T8GMOOqzB7nPwAAAD/i7QAAAAAAAAGVBQAAbQAAAJ7ooLsDm+0/Hojhq2Up5z8AAAA/4u0AAAAAAAABlgUAAG0AAAA+NTexlqftPzbg36z+M+c/AAAAP/HtAAAAAAAAAZcFAABtAAAALaiYIXO67T9MON6tlz7nPwAAAD/x7QAAAAAAAAGYBQAAbQAAAGxBxQyZ0+0/ZJDcrjBJ5z8AAAA/Ae4AAAAAAAABmQUAAG0AAACr2vH3vuztP3zo2q/JU+c/AAAAPwHuAAAAAAAAAZoFAABtAAAA6nMe4+QF7j+UQNmwYl7nPwAAAD8R7gAAAAAAAAGbBQAAbQAAANnmf1PBGO4/xPDVspRz5z8AAAA/Ee4AAAAAAAABnAUAAG0AAADIWeHDnSvuP9xI1LMtfuc/AAAAPyDuAAAAAAAAAZ0FAABtAAAAuMxCNHo+7j8K+dC1X5PnPwAAAD8g7gAAAAAAAAGeBQAAbQAAAKg/pKRWUe4/JFHPtvid5z8AAAA/MO4AAAAAAAABnwUAAG0AAABHjDqa6V3uPzypzbeRqOc/AAAAPz/uAAAAAAAAAaAFAABtAAAAl7IFFTNk7j9UAcy4KrPnPwAAAD8/7gAAAAAAAAGhBQAAbQAAAOfY0I98au4/bFnKucO95z8AAAA/T+4AAAAAAAABogUAAG0AAAA2/5sKxnDuP2xZyrnDvec/AAAAP0/uAAAAAAAAAaMFAABtAAAAhiVnhQ937j+Csci6XMjnPwAAAD9f7gAAAAAAAAGkBQAAbQAAACVy/Xqig+4/mgnHu/XS5z8AAAA/bu4AAAAAAAABpQUAAG0AAAB1mMj164nuP7JhxbyO3ec/AAAAP27uAAAAAAAAAaYFAABtAAAAxb6TcDWQ7j/iEcK+wPLnPwAAAD9+7gAAAAAAAAGnBQAAbQAAAGQLKmbInO4/+mnAv1n95z8AAAA/fu4AAAAAAAABqAUAAG0AAABTfovWpK/uPyoavcGLEug/AAAAP47uAAAAAAAAAakFAABtAAAARPHsRoHC7j9ayrnDvSfoPwAAAD+O7gAAAAAAAAGqBQAAbQAAAOM9gzwUz+4/inq2xe886D8AAAA/ne4AAAAAAAABqwUAAG0AAAAzZE63XdXuP6LStMaIR+g/AAAAP53uAAAAAAAAAawFAABtAAAA0rDkrPDh7j/QgrHIulzoPwAAAD+t7gAAAAAAAAGtBQAAbQAAACLXryc66O4/6NqvyVNn6D8AAAA/re4AAAAAAAABrgUAAG0AAABx/Xqig+7uPwAzrsrsceg/AAAAP7zuAAAAAAAAAa8FAABtAAAAwSNGHc307j8Yi6zLhXzoPwAAAD/M7gAAAAAAAAGwBQAAbQAAAKEUgWmx7+Q/5nXsPtpJ7T8AAAA/afsAAAAAAAABsQUAAG0AAAChFIFpse/kP/7N6j9zVO0/AAAAP7j7AAAAAAAAAbIFAABtAAAAoRSBabHv5D8WJulADF/tPwAAAD/H+wAAAAAAAAGzBQAAbQAAAKEUgWmx7+Q/RNblQj507T8AAAA/x/sAAAAAAAABtAUAAG0AAAChFIFpse/kP1wu5EPXfu0/AAAAP9f7AAAAAAAAAbUFAABtAAAAUe617mfp5D+kNt9Gop7tPwAAAD/X+wAAAAAAAAG2BQAAbQAAAFHute5n6eQ/BJfYSgbJ7T8AAAA/5vsAAAAAAAABtwUAAG0AAABR7rXuZ+nkP5KnzlCcCO4/AAAAP/X7AAAAAAAAAbgFAABtAAAAAcjqcx7j5D8iuMRWMkjuPwAAAD8F/AAAAAAAAAG5BQAAbQAAAAHI6nMe4+Q/sMi6XMiH7j8AAAA/BfwAAAAAAAABugUAAG0AAACxoR/51NzkP1gxr2P30e4/AAAAPxX8AAAAAAAAAbsFAABtAAAAsaEf+dTc5D/O6aZo9AbvPwAAAD8V/AAAAAAAAAG8BQAAbQAAALGhH/nU3OQ/LkqgbFgx7z8AAAA/JPwAAAAAAAABvQUAAG0AAACxoR/51NzkP3ZSm28jUe8/AAAAPyT8AAAAAAAAAb4FAABtAAAAsaEf+dTc5D/WspRzh3vvPwAAAD80/AAAAAAAAAG/BQAAbQAAALGhH/nU3OQ/BGORdbmQ7z8AAAA/NPwAAAAAAAABwAUAAG0AAACxoR/51NzkPzQTjnfrpe8/AAAAP0T8AAAAAAAAAcEFAABtAAAAsaEf+dTc5D9Ma4x4hLDvPwAAAD9E/AAAAAAAAAHCBQAAbQAAALGhH/nU3OQ/fBuJerbF7z8AAAA/U/wAAAAAAAABwwUAAG0AAACxoR/51NzkP5Rzh3tP0O8/AAAAP2P8AAAAAAAAAcQFAABtAAAAAcjqcx7j5D+Uc4d7T9DvPwAAAD/B/AAAAAAAAAHFBQAAbQAAAFHute5n6eQ/fBuJerbF7z8AAAA/wfwAAAAAAAABxgUAAG0AAABR7rXuZ+nkP2TDinkdu+8/AAAAP9D8AAAAAAAAAccFAABtAAAAoRSBabHv5D9Ma4x4hLDvPwAAAD/Q/AAAAAAAAAHIBQAAbQAAAPE6TOT69eQ/NBOOd+ul7z8AAAA/4PwAAAAAAAAByQUAAG0AAAB5MxZJVCXuP1hl9jhECu0/AAAAP5MEAQAAAAAAAcoFAABtAAAAeTMWSVQl7j9uvfQ53RTtPwAAAD/hBAEAAAAAAAHLBQAAbQAAACkNS84KH+4/nm3xOw8q7T8AAAA/8QQBAAAAAAABzAUAAG0AAAApDUvOCh/uP7bF7zyoNO0/AAAAP/EEAQAAAAAAAc0FAABtAAAA2eZ/U8EY7j/mdew+2kntPwAAAD8BBQEAAAAAAAHOBQAAbQAAANnmf1PBGO4/FibpQAxf7T8AAAA/AQUBAAAAAAABzwUAAG0AAADZ5n9TwRjuP1wu5EPXfu0/AAAAPxAFAQAAAAAAAdAFAABtAAAA2eZ/U8EY7j+kNt9Gop7tPwAAAD8QBQEAAAAAAAHRBQAAbQAAAIrAtNh3Eu4/7D7aSW2+7T8AAAA/IAUBAAAAAAAB0gUAAG0AAACKwLTYdxLuPzRH1Uw43u0/AAAAPyAFAQAAAAAAAdMFAABtAAAAOprpXS4M7j+Sp85QnAjuPwAAAD8vBQEAAAAAAAHUBQAAbQAAADqa6V0uDO4/IrjEVjJI7j8AAAA/LwUBAAAAAAAB1QUAAG0AAADqcx7j5AXuP4IYvlqWcu4/AAAAPz8FAQAAAAAAAdYFAABtAAAAm01TaJv/7T/60LVfk6fuPwAAAD8/BQEAAAAAAAHXBQAAbQAAAJtNU2ib/+0/cImtZJDc7j8AAAA/TwUBAAAAAAAB2AUAAG0AAABLJ4jtUfntP+ZBpWmNEe8/AAAAP08FAQAAAAAAAdkFAABtAAAASyeI7VH57T9Gop5t8TvvPwAAAD9eBQEAAAAAAAHaBQAAbQAAAEsniO1R+e0/jqqZcLxb7z8AAAA/XgUBAAAAAAAB2wUAAG0AAAD7AL1yCPPtP9aylHOHe+8/AAAAP24FAQAAAAAAAdwFAABtAAAA+wC9cgjz7T8EY5F1uZDvPwAAAD9uBQEAAAAAAAHdBQAAbQAAAPsAvXII8+0/TGuMeISw7z8AAAA/fgUBAAAAAAAB3gUAAG0AAAD7AL1yCPPtP2TDinkdu+8/AAAAP40FAQAAAAAAAd8FAABtAAAA+wC9cgjz7T98G4l6tsXvPwAAAD+NBQEAAAAAAAHgBQAAbQAAAPsAvXII8+0/lHOHe0/Q7z8AAAA/rAUBAAAAAAAB4QUAAG0AAACY021XtePvPy4X8qFrv+Y/AAAAP5wdAQAAAAAAAeIFAABtAAAASK2i3Gvd7z8uF/Kha7/mPwAAAD/6HQEAAAAAAAHjBQAAbQAAAEitotxr3e8/Rm/wogTK5j8AAAA/+h0BAAAAAAAB5AUAAG0AAABIraLca93vP17H7qOd1OY/AAAAPwoeAQAAAAAAAeUFAABtAAAASK2i3Gvd7z92H+2kNt/mPwAAAD8KHgEAAAAAAAHmBQAAbQAAAEitotxr3e8/ps/ppmj05j8AAAA/GR4BAAAAAAAB5wUAAG0AAABIraLca93vP74n6KcB/+Y/AAAAPxkeAQAAAAAAAegFAABtAAAASK2i3Gvd7z/Uf+aomgnnPwAAAD8ZHgEAAAAAAAHpBQAAbQAAAEitotxr3e8/7tfkqTMU5z8AAAA/KR4BAAAAAAAB6gUAAG0AAABIraLca93vPwYw46rMHuc/AAAAPzkeAQAAAAAAAesFAABtAAAASK2i3Gvd7z8eiOGrZSnnPwAAAD85HgEAAAAAAAHsBQAAbQAAAEitotxr3e8/TDjerZc+5z8AAAA/SB4BAAAAAAAB7QUAAG0AAABIraLca93vP2SQ3K4wSec/AAAAP0geAQAAAAAAAe4FAABtAAAASK2i3Gvd7z986NqvyVPnPwAAAD9YHgEAAAAAAAHvBQAAbQAAAEitotxr3e8/lEDZsGJe5z8AAAA/WB4BAAAAAAAB8AUAAG0AAAD4htdhItfvP8Tw1bKUc+c/AAAAP2geAQAAAAAAAfEFAABtAAAA+IbXYSLX7z/cSNSzLX7nPwAAAD9oHgEAAAAAAAHyBQAAbQAAAPiG12Ei1+8/9KDStMaI5z8AAAA/dx4BAAAAAAAB8wUAAG0AAAD4htdhItfvPwr50LVfk+c/AAAAP3ceAQAAAAAAAfQFAABtAAAA+IbXYSLX7z8kUc+2+J3nPwAAAD+HHgEAAAAAAAH1BQAAbQAAAPiG12Ei1+8/PKnNt5Go5z8AAAA/lh4BAAAAAAAB9gUAAG0AAAD4htdhItfvP1QBzLgqs+c/AAAAP6YeAQAAAAAAAfcFAABtAAAA+IbXYSLX7z9sWcq5w73nPwAAAD+2HgEAAAAAAAH4BQAAbQAAAPiG12Ei1+8/grHIulzI5z8AAAA/xR4BAAAAAAAB+QUAAG0AAAD4htdhItfvP7JhxbyO3ec/AAAAP9MeAQAAAAAAAfoFAABtAAAA+IbXYSLX7z/KucO9J+jnPwAAAD/THgEAAAAAAAH7BQAAbQAAAPiG12Ei1+8/4hHCvsDy5z8AAAA/4x4BAAAAAAAB/AUAAG0AAADuwGbTFNrmPxGPEPYFlt8/AAAAP2gqAQAAAAAAAf0FAABtAAAAn5qbWMvT5j8RjxD2BZbfPwAAAD9oKgEAAAAAAAH+BQAAbQAAAJ+am1jL0+Y/QT8N+Der3z8AAAA/lyoBAAAAAAAB/wUAAG0AAACfmptYy9PmP3HvCfppwN8/AAAAP5cqAQAAAAAAAQAGAABtAAAAn5qbWMvT5j+hnwb8m9XfPwAAAD+2KgEAAAAAAAEBBgAAbQAAAJ+am1jL0+Y/0U8D/s3q3z8AAAA/tioBAAAAAAABAgYAAG0AAACfmptYy9PmPxhY/gCZCuA/AAAAP8YqAQAAAAAAAQMGAABtAAAAn5qbWMvT5j8wsPwBMhXgPwAAAD/VKgEAAAAAAAEEBgAAbQAAAJ+am1jL0+Y/SAj7Assf4D8AAAA/1SoBAAAAAAABBQYAAG0AAACfmptYy9PmP2Bg+QNkKuA/AAAAP+UqAQAAAAAAAQYGAABtAAAAn5qbWMvT5j+OEPYFlj/gPwAAAD/lKgEAAAAAAAEHBgAAbQAAAJ+am1jL0+Y/pmj0Bi9K4D8AAAA/5SoBAAAAAAABCAYAAG0AAADuwGbTFNrmP77A8gfIVOA/AAAAP/UqAQAAAAAAAQkGAABtAAAA7sBm0xTa5j/ucO8J+mngPwAAAD8EKwEAAAAAAAEKBgAAbQAAAO7AZtMU2uY/HiHsCyx/4D8AAAA/BCsBAAAAAAABCwYAAG0AAADuwGbTFNrmPzZ56gzFieA/AAAAPxQrAQAAAAAAAQwGAABtAAAA7sBm0xTa5j9O0egNXpTgPwAAAD8UKwEAAAAAAAENBgAAbQAAAO7AZtMU2uY/ZinnDvee4D8AAAA/JCsBAAAAAAABDgYAAG0AAADuwGbTFNrmP36B5Q+QqeA/AAAAPyQrAQAAAAAAAQ8GAABtAAAA7sBm0xTa5j+W2eMQKbTgPwAAAD8zKwEAAAAAAAEQBgAAbQAAAO7AZtMU2uY/xIngElvJ4D8AAAA/MysBAAAAAAABEQYAAG0AAADuwGbTFNrmP9zh3hP00+A/AAAAP0MrAQAAAAAAARIGAABtAAAA7sBm0xTa5j/0Od0Ujd7gPwAAAD9iKwEAAAAAAAETBgAAbQAAAO7AZtMU2uY/DJLbFSbp4D8AAAA/gSsBAAAAAAAL</ink>
</athena>
</file>

<file path=customXml/item3.xml><?xml version="1.0" encoding="utf-8"?>
<athena xmlns="http://schemas.microsoft.com/edu/athena" version="0.1.1819.0">
  <timings duration="88562"/>
</athena>
</file>

<file path=customXml/itemProps1.xml><?xml version="1.0" encoding="utf-8"?>
<ds:datastoreItem xmlns:ds="http://schemas.openxmlformats.org/officeDocument/2006/customXml" ds:itemID="{DB995A4B-1CF6-444E-8E5B-EE811CBF4D0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D027BAD4-77AA-47FA-A9F1-C60D71BF3A7B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5FCDA7C9-AF38-472F-8808-FBDB2FE1114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26627</TotalTime>
  <Words>560</Words>
  <Application>Microsoft Office PowerPoint</Application>
  <PresentationFormat>On-screen Show 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 More on Software Stack (only one Part) </vt:lpstr>
      <vt:lpstr>A Reminder HPC-ABDS </vt:lpstr>
      <vt:lpstr>PowerPoint Presentation</vt:lpstr>
      <vt:lpstr>PowerPoint Presentation</vt:lpstr>
      <vt:lpstr>Maybe a Big Data Initiative would include</vt:lpstr>
      <vt:lpstr>PowerPoint Presentation</vt:lpstr>
      <vt:lpstr>SPIDAL (Scalable Parallel Interoperable Data Analytics Library)  Getting High Performance on Data Analytics</vt:lpstr>
      <vt:lpstr>Iterative MapReduce Implementing HPC-ABDS</vt:lpstr>
      <vt:lpstr>Using Optimal “Collective” Operations</vt:lpstr>
      <vt:lpstr>Using Optimal “Collective” Operations</vt:lpstr>
      <vt:lpstr>Kmeans and (Iterative) MapReduce</vt:lpstr>
      <vt:lpstr>Collectives improve traditional MapReduce</vt:lpstr>
      <vt:lpstr>Harp Design</vt:lpstr>
      <vt:lpstr>Features of Harp Hadoop Plugin</vt:lpstr>
      <vt:lpstr>WDA SMACOF MDS (Multidimensional Scaling) using Harp on IU Big Red 2  Parallel Efficiency: on 100-300K sequences </vt:lpstr>
      <vt:lpstr>PowerPoint Presentation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450</cp:revision>
  <dcterms:created xsi:type="dcterms:W3CDTF">2014-02-25T01:32:12Z</dcterms:created>
  <dcterms:modified xsi:type="dcterms:W3CDTF">2014-09-11T19:45:45Z</dcterms:modified>
</cp:coreProperties>
</file>